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9" r:id="rId1"/>
  </p:sldMasterIdLst>
  <p:notesMasterIdLst>
    <p:notesMasterId r:id="rId29"/>
  </p:notesMasterIdLst>
  <p:sldIdLst>
    <p:sldId id="256" r:id="rId2"/>
    <p:sldId id="368" r:id="rId3"/>
    <p:sldId id="275" r:id="rId4"/>
    <p:sldId id="339" r:id="rId5"/>
    <p:sldId id="369" r:id="rId6"/>
    <p:sldId id="273" r:id="rId7"/>
    <p:sldId id="382" r:id="rId8"/>
    <p:sldId id="383" r:id="rId9"/>
    <p:sldId id="375" r:id="rId10"/>
    <p:sldId id="387" r:id="rId11"/>
    <p:sldId id="351" r:id="rId12"/>
    <p:sldId id="358" r:id="rId13"/>
    <p:sldId id="384" r:id="rId14"/>
    <p:sldId id="376" r:id="rId15"/>
    <p:sldId id="381" r:id="rId16"/>
    <p:sldId id="344" r:id="rId17"/>
    <p:sldId id="377" r:id="rId18"/>
    <p:sldId id="341" r:id="rId19"/>
    <p:sldId id="342" r:id="rId20"/>
    <p:sldId id="343" r:id="rId21"/>
    <p:sldId id="283" r:id="rId22"/>
    <p:sldId id="269" r:id="rId23"/>
    <p:sldId id="278" r:id="rId24"/>
    <p:sldId id="379" r:id="rId25"/>
    <p:sldId id="385" r:id="rId26"/>
    <p:sldId id="386" r:id="rId27"/>
    <p:sldId id="276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FF1E5E-5EAE-40D3-8448-9CF51EE68762}">
          <p14:sldIdLst>
            <p14:sldId id="256"/>
            <p14:sldId id="368"/>
            <p14:sldId id="275"/>
            <p14:sldId id="339"/>
            <p14:sldId id="369"/>
            <p14:sldId id="273"/>
            <p14:sldId id="382"/>
            <p14:sldId id="383"/>
            <p14:sldId id="375"/>
            <p14:sldId id="387"/>
            <p14:sldId id="351"/>
            <p14:sldId id="358"/>
            <p14:sldId id="384"/>
          </p14:sldIdLst>
        </p14:section>
        <p14:section name="Раздел без заголовка" id="{AC1AE1C7-7ED8-4321-84B2-8491E1B92269}">
          <p14:sldIdLst>
            <p14:sldId id="376"/>
            <p14:sldId id="381"/>
            <p14:sldId id="344"/>
            <p14:sldId id="377"/>
            <p14:sldId id="341"/>
            <p14:sldId id="342"/>
            <p14:sldId id="343"/>
            <p14:sldId id="283"/>
            <p14:sldId id="269"/>
            <p14:sldId id="278"/>
            <p14:sldId id="379"/>
            <p14:sldId id="385"/>
            <p14:sldId id="386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3" autoAdjust="0"/>
    <p:restoredTop sz="92164" autoAdjust="0"/>
  </p:normalViewPr>
  <p:slideViewPr>
    <p:cSldViewPr>
      <p:cViewPr varScale="1">
        <p:scale>
          <a:sx n="84" d="100"/>
          <a:sy n="84" d="100"/>
        </p:scale>
        <p:origin x="8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81316893788753E-2"/>
          <c:y val="3.8308065485601318E-2"/>
          <c:w val="0.87089932850333363"/>
          <c:h val="0.71326387523893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Отчетный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Лист1!$A$2:$A$29</c:f>
              <c:strCache>
                <c:ptCount val="28"/>
                <c:pt idx="0">
                  <c:v>СГП№3</c:v>
                </c:pt>
                <c:pt idx="1">
                  <c:v>СДП№3</c:v>
                </c:pt>
                <c:pt idx="2">
                  <c:v>СГБ</c:v>
                </c:pt>
                <c:pt idx="3">
                  <c:v>ЭГП</c:v>
                </c:pt>
                <c:pt idx="4">
                  <c:v>ВБСМП</c:v>
                </c:pt>
                <c:pt idx="5">
                  <c:v>ВДБ</c:v>
                </c:pt>
                <c:pt idx="6">
                  <c:v>ИНТИНСКАЯ ЦГБ</c:v>
                </c:pt>
                <c:pt idx="7">
                  <c:v>ГП№2 ЯРЕГА</c:v>
                </c:pt>
                <c:pt idx="8">
                  <c:v>УДБ</c:v>
                </c:pt>
                <c:pt idx="9">
                  <c:v>УГП</c:v>
                </c:pt>
                <c:pt idx="10">
                  <c:v>ВЦРБ</c:v>
                </c:pt>
                <c:pt idx="11">
                  <c:v>ИЖЕМСКАЯ ЦРБ</c:v>
                </c:pt>
                <c:pt idx="12">
                  <c:v>КНЯЖПОГОСТСКАЯ ЦРБ</c:v>
                </c:pt>
                <c:pt idx="13">
                  <c:v>КОЙГОРОДСКАЯ ЦРБ</c:v>
                </c:pt>
                <c:pt idx="14">
                  <c:v>КОРТКЕРОССКАЯ ЦРБ</c:v>
                </c:pt>
                <c:pt idx="15">
                  <c:v>ПЕЧОРСКАЯ ЦРБ</c:v>
                </c:pt>
                <c:pt idx="16">
                  <c:v>ПРИЛУЗСКАЯ ЦРБ</c:v>
                </c:pt>
                <c:pt idx="17">
                  <c:v>СОСНОГОРСКАЯ ЦРБ</c:v>
                </c:pt>
                <c:pt idx="18">
                  <c:v>СЫКТЫВДИНСКАЯ ЦРБ</c:v>
                </c:pt>
                <c:pt idx="19">
                  <c:v>СЫСОЛЬСКАЯ ЦРБ</c:v>
                </c:pt>
                <c:pt idx="20">
                  <c:v>ТРОИЦКО-ПЕЧОРСКАЯ ЦРБ</c:v>
                </c:pt>
                <c:pt idx="21">
                  <c:v>УДОРСКАЯ ЦРБ</c:v>
                </c:pt>
                <c:pt idx="22">
                  <c:v>УСИНСКАЯ ЦРБ</c:v>
                </c:pt>
                <c:pt idx="23">
                  <c:v>УСТЬ-ВЫМСКАЯ ЦРБ</c:v>
                </c:pt>
                <c:pt idx="24">
                  <c:v>УСТЬ-КУЛОМСКАЯ ЦРБ</c:v>
                </c:pt>
                <c:pt idx="25">
                  <c:v>УСТЬ-ЦИЛЕМСКАЯ ЦРБ</c:v>
                </c:pt>
                <c:pt idx="26">
                  <c:v>МОНДИ </c:v>
                </c:pt>
                <c:pt idx="27">
                  <c:v>МИКУНЬ РЖД</c:v>
                </c:pt>
              </c:strCache>
            </c:strRef>
          </c:cat>
          <c:val>
            <c:numRef>
              <c:f>Лист1!$B$2:$B$29</c:f>
              <c:numCache>
                <c:formatCode>0.0</c:formatCode>
                <c:ptCount val="28"/>
                <c:pt idx="0">
                  <c:v>83.3</c:v>
                </c:pt>
                <c:pt idx="1">
                  <c:v>75</c:v>
                </c:pt>
                <c:pt idx="2">
                  <c:v>77.3</c:v>
                </c:pt>
                <c:pt idx="3">
                  <c:v>59.4</c:v>
                </c:pt>
                <c:pt idx="4">
                  <c:v>76.900000000000006</c:v>
                </c:pt>
                <c:pt idx="5">
                  <c:v>87.5</c:v>
                </c:pt>
                <c:pt idx="6">
                  <c:v>91.7</c:v>
                </c:pt>
                <c:pt idx="7">
                  <c:v>70</c:v>
                </c:pt>
                <c:pt idx="8">
                  <c:v>60</c:v>
                </c:pt>
                <c:pt idx="9">
                  <c:v>77.099999999999994</c:v>
                </c:pt>
                <c:pt idx="10">
                  <c:v>68.099999999999994</c:v>
                </c:pt>
                <c:pt idx="11">
                  <c:v>100</c:v>
                </c:pt>
                <c:pt idx="12">
                  <c:v>63.4</c:v>
                </c:pt>
                <c:pt idx="13">
                  <c:v>80.900000000000006</c:v>
                </c:pt>
                <c:pt idx="14">
                  <c:v>86.8</c:v>
                </c:pt>
                <c:pt idx="15">
                  <c:v>63.3</c:v>
                </c:pt>
                <c:pt idx="16">
                  <c:v>86</c:v>
                </c:pt>
                <c:pt idx="17">
                  <c:v>70.599999999999994</c:v>
                </c:pt>
                <c:pt idx="18">
                  <c:v>43.9</c:v>
                </c:pt>
                <c:pt idx="19">
                  <c:v>100</c:v>
                </c:pt>
                <c:pt idx="20">
                  <c:v>82.4</c:v>
                </c:pt>
                <c:pt idx="21">
                  <c:v>71</c:v>
                </c:pt>
                <c:pt idx="22">
                  <c:v>35.200000000000003</c:v>
                </c:pt>
                <c:pt idx="23">
                  <c:v>94</c:v>
                </c:pt>
                <c:pt idx="24">
                  <c:v>84.2</c:v>
                </c:pt>
                <c:pt idx="25">
                  <c:v>100</c:v>
                </c:pt>
                <c:pt idx="26">
                  <c:v>90</c:v>
                </c:pt>
                <c:pt idx="2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3-4430-BF2D-AB104EB31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219031592"/>
        <c:axId val="219030280"/>
      </c:barChart>
      <c:catAx>
        <c:axId val="21903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0280"/>
        <c:crosses val="autoZero"/>
        <c:auto val="1"/>
        <c:lblAlgn val="ctr"/>
        <c:lblOffset val="100"/>
        <c:noMultiLvlLbl val="0"/>
      </c:catAx>
      <c:valAx>
        <c:axId val="219030280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/>
                  <a:t>Обследовано,</a:t>
                </a:r>
                <a:r>
                  <a:rPr lang="ru-RU" sz="1600" baseline="0" dirty="0"/>
                  <a:t>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1592"/>
        <c:crosses val="autoZero"/>
        <c:crossBetween val="between"/>
      </c:valAx>
      <c:spPr>
        <a:noFill/>
        <a:ln>
          <a:solidFill>
            <a:schemeClr val="accent6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26911510773756"/>
          <c:y val="8.003647742843388E-2"/>
          <c:w val="0.64873088489226249"/>
          <c:h val="0.4916474095470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С00-Д48 Новообразования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 квартал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</c:v>
                </c:pt>
                <c:pt idx="1">
                  <c:v>161</c:v>
                </c:pt>
                <c:pt idx="2">
                  <c:v>155</c:v>
                </c:pt>
                <c:pt idx="3">
                  <c:v>148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E-4D38-A7CA-DEE4834B7C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Е00-Е99 Эндокринные заболевания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 квартал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302</c:v>
                </c:pt>
                <c:pt idx="1">
                  <c:v>216</c:v>
                </c:pt>
                <c:pt idx="2">
                  <c:v>197</c:v>
                </c:pt>
                <c:pt idx="3">
                  <c:v>197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E-4D38-A7CA-DEE4834B7C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I00-I99 Болезни системы кровообрашения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 квартал 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1128</c:v>
                </c:pt>
                <c:pt idx="1">
                  <c:v>823</c:v>
                </c:pt>
                <c:pt idx="2">
                  <c:v>815</c:v>
                </c:pt>
                <c:pt idx="3">
                  <c:v>691</c:v>
                </c:pt>
                <c:pt idx="4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6E-4D38-A7CA-DEE4834B7C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J00-J99 Болезни органов дыхания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 квартал 2023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387</c:v>
                </c:pt>
                <c:pt idx="1">
                  <c:v>420</c:v>
                </c:pt>
                <c:pt idx="2">
                  <c:v>387</c:v>
                </c:pt>
                <c:pt idx="3">
                  <c:v>345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6E-4D38-A7CA-DEE4834B7C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К00-К93 Болезни органов пищеварения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 квартал 2023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489</c:v>
                </c:pt>
                <c:pt idx="1">
                  <c:v>403</c:v>
                </c:pt>
                <c:pt idx="2">
                  <c:v>384</c:v>
                </c:pt>
                <c:pt idx="3">
                  <c:v>328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6E-4D38-A7CA-DEE4834B7C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М00-М99 Болезни костно-мышечной системы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 квартал 2023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458</c:v>
                </c:pt>
                <c:pt idx="1">
                  <c:v>363</c:v>
                </c:pt>
                <c:pt idx="2">
                  <c:v>335</c:v>
                </c:pt>
                <c:pt idx="3">
                  <c:v>339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6E-4D38-A7CA-DEE4834B7C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N00-N99 Болезни мочеполовой системы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 квартал 2023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285</c:v>
                </c:pt>
                <c:pt idx="1">
                  <c:v>172</c:v>
                </c:pt>
                <c:pt idx="2">
                  <c:v>188</c:v>
                </c:pt>
                <c:pt idx="3">
                  <c:v>169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F-43F7-8A04-1AD27087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747288"/>
        <c:axId val="563825056"/>
      </c:barChart>
      <c:catAx>
        <c:axId val="4687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825056"/>
        <c:crosses val="autoZero"/>
        <c:auto val="1"/>
        <c:lblAlgn val="ctr"/>
        <c:lblOffset val="100"/>
        <c:noMultiLvlLbl val="0"/>
      </c:catAx>
      <c:valAx>
        <c:axId val="563825056"/>
        <c:scaling>
          <c:orientation val="minMax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747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7548395005919E-2"/>
          <c:y val="2.926341851721951E-2"/>
          <c:w val="0.8912096452884547"/>
          <c:h val="0.82089437369142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Отчетный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1 кв.2023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82</c:v>
                </c:pt>
                <c:pt idx="1">
                  <c:v>78</c:v>
                </c:pt>
                <c:pt idx="2">
                  <c:v>77</c:v>
                </c:pt>
                <c:pt idx="3">
                  <c:v>76</c:v>
                </c:pt>
                <c:pt idx="4">
                  <c:v>71</c:v>
                </c:pt>
                <c:pt idx="5">
                  <c:v>62</c:v>
                </c:pt>
                <c:pt idx="6">
                  <c:v>57</c:v>
                </c:pt>
                <c:pt idx="7">
                  <c:v>64</c:v>
                </c:pt>
                <c:pt idx="8">
                  <c:v>77</c:v>
                </c:pt>
                <c:pt idx="9">
                  <c:v>75</c:v>
                </c:pt>
                <c:pt idx="10">
                  <c:v>75</c:v>
                </c:pt>
                <c:pt idx="11">
                  <c:v>71</c:v>
                </c:pt>
                <c:pt idx="12">
                  <c:v>71</c:v>
                </c:pt>
                <c:pt idx="13">
                  <c:v>74.400000000000006</c:v>
                </c:pt>
                <c:pt idx="14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3-4430-BF2D-AB104EB31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219031592"/>
        <c:axId val="219030280"/>
      </c:barChart>
      <c:catAx>
        <c:axId val="21903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0280"/>
        <c:crosses val="autoZero"/>
        <c:auto val="1"/>
        <c:lblAlgn val="ctr"/>
        <c:lblOffset val="100"/>
        <c:noMultiLvlLbl val="0"/>
      </c:catAx>
      <c:valAx>
        <c:axId val="21903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/>
                  <a:t>Обследовано,</a:t>
                </a:r>
                <a:r>
                  <a:rPr lang="ru-RU" sz="1600" baseline="0" dirty="0"/>
                  <a:t>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790110485808083"/>
          <c:y val="0.94178700589167064"/>
          <c:w val="0.13066168340658013"/>
          <c:h val="4.8122801170240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0.0358</cdr:x>
      <cdr:y>0.05333</cdr:y>
    </cdr:from>
    <cdr:to>
      <cdr:x>0.28235</cdr:x>
      <cdr:y>0.63153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4191" y="297614"/>
          <a:ext cx="2094913" cy="32267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B0F0"/>
              </a:solidFill>
            </a:rPr>
            <a:t>Заболеваемость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B0F0"/>
              </a:solidFill>
            </a:rPr>
            <a:t>по Рангам  2022год.</a:t>
          </a:r>
          <a:r>
            <a:rPr lang="en-US" sz="1400" b="1" dirty="0" smtClean="0">
              <a:solidFill>
                <a:srgbClr val="00B0F0"/>
              </a:solidFill>
            </a:rPr>
            <a:t> </a:t>
          </a:r>
          <a:endParaRPr lang="ru-RU" sz="1400" b="1" dirty="0" smtClean="0">
            <a:solidFill>
              <a:srgbClr val="00B0F0"/>
            </a:solidFill>
          </a:endParaRPr>
        </a:p>
        <a:p xmlns:a="http://schemas.openxmlformats.org/drawingml/2006/main">
          <a:r>
            <a:rPr lang="en-US" sz="1400" b="1" dirty="0" smtClean="0"/>
            <a:t>I</a:t>
          </a:r>
          <a:r>
            <a:rPr lang="ru-RU" sz="1400" b="1" dirty="0" smtClean="0"/>
            <a:t>.</a:t>
          </a:r>
          <a:r>
            <a:rPr lang="en-US" sz="1400" dirty="0" smtClean="0"/>
            <a:t> </a:t>
          </a:r>
          <a:r>
            <a:rPr lang="ru-RU" sz="1400" dirty="0" smtClean="0"/>
            <a:t>Болезни системы кровообращения</a:t>
          </a:r>
        </a:p>
        <a:p xmlns:a="http://schemas.openxmlformats.org/drawingml/2006/main">
          <a:r>
            <a:rPr lang="en-US" sz="1400" b="1" dirty="0" smtClean="0"/>
            <a:t>II</a:t>
          </a:r>
          <a:r>
            <a:rPr lang="ru-RU" sz="1400" b="1" dirty="0" smtClean="0"/>
            <a:t>.</a:t>
          </a:r>
          <a:r>
            <a:rPr lang="en-US" sz="1400" dirty="0" smtClean="0"/>
            <a:t> </a:t>
          </a:r>
          <a:r>
            <a:rPr lang="ru-RU" sz="1400" dirty="0" smtClean="0"/>
            <a:t>Болезни органов дыхания</a:t>
          </a:r>
          <a:endParaRPr lang="en-US" sz="1400" dirty="0" smtClean="0"/>
        </a:p>
        <a:p xmlns:a="http://schemas.openxmlformats.org/drawingml/2006/main">
          <a:r>
            <a:rPr lang="en-US" sz="1400" b="1" dirty="0" smtClean="0"/>
            <a:t>III</a:t>
          </a:r>
          <a:r>
            <a:rPr lang="ru-RU" sz="1400" b="1" dirty="0" smtClean="0"/>
            <a:t>.</a:t>
          </a:r>
          <a:r>
            <a:rPr lang="ru-RU" sz="1400" dirty="0" smtClean="0"/>
            <a:t> Болезни костно- мышечной системы</a:t>
          </a:r>
          <a:endParaRPr lang="en-US" sz="1400" dirty="0" smtClean="0"/>
        </a:p>
        <a:p xmlns:a="http://schemas.openxmlformats.org/drawingml/2006/main">
          <a:r>
            <a:rPr lang="en-US" sz="1400" b="1" dirty="0" smtClean="0"/>
            <a:t>IV</a:t>
          </a:r>
          <a:r>
            <a:rPr lang="ru-RU" sz="1400" b="1" dirty="0" smtClean="0"/>
            <a:t>.</a:t>
          </a:r>
          <a:r>
            <a:rPr lang="ru-RU" sz="1400" dirty="0" smtClean="0"/>
            <a:t> Болезни органов пищеварения</a:t>
          </a:r>
          <a:endParaRPr lang="en-US" sz="1400" dirty="0" smtClean="0"/>
        </a:p>
        <a:p xmlns:a="http://schemas.openxmlformats.org/drawingml/2006/main">
          <a:r>
            <a:rPr lang="en-US" sz="1400" b="1" dirty="0" smtClean="0"/>
            <a:t>V</a:t>
          </a:r>
          <a:r>
            <a:rPr lang="ru-RU" sz="1400" b="1" dirty="0" smtClean="0"/>
            <a:t>.</a:t>
          </a:r>
          <a:r>
            <a:rPr lang="ru-RU" sz="1400" dirty="0" smtClean="0"/>
            <a:t> болезни эндокринной системы</a:t>
          </a:r>
          <a:endParaRPr lang="en-US" sz="1400" dirty="0" smtClean="0"/>
        </a:p>
        <a:p xmlns:a="http://schemas.openxmlformats.org/drawingml/2006/main">
          <a:r>
            <a:rPr lang="en-US" sz="1400" b="1" dirty="0" smtClean="0"/>
            <a:t>VI</a:t>
          </a:r>
          <a:r>
            <a:rPr lang="ru-RU" sz="1400" b="1" dirty="0" smtClean="0"/>
            <a:t>.</a:t>
          </a:r>
          <a:r>
            <a:rPr lang="ru-RU" sz="1400" dirty="0" smtClean="0"/>
            <a:t> Болезни мочеполовой системы</a:t>
          </a:r>
          <a:endParaRPr lang="en-US" sz="1400" dirty="0" smtClean="0"/>
        </a:p>
        <a:p xmlns:a="http://schemas.openxmlformats.org/drawingml/2006/main">
          <a:r>
            <a:rPr lang="en-US" sz="1400" b="1" dirty="0" smtClean="0"/>
            <a:t>VII</a:t>
          </a:r>
          <a:r>
            <a:rPr lang="ru-RU" sz="1400" b="1" dirty="0" smtClean="0"/>
            <a:t>.</a:t>
          </a:r>
          <a:r>
            <a:rPr lang="ru-RU" sz="1400" dirty="0" smtClean="0"/>
            <a:t>Новообразования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58961B4-89ED-4547-A7B0-6AB73410C9F0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D9B7A08-00F4-46FE-9967-F7EAE1AFE3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B7A08-00F4-46FE-9967-F7EAE1AFE33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90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08EF1-06D5-4D73-AA9F-97A5A7FA4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B952CF-ABD1-41AC-952A-3001C5E20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2D471-649C-4DFE-A765-AFBC165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4C96F-4B26-4958-96AC-04FD1BEF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217C3-AA4E-4FD7-9617-2E35189B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6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5DB3-8042-4BA0-A372-DA47A0D0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423335-4677-47C3-BBCF-5FDA3A2E7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6AC61-0D4A-4A4C-B5F8-FD8218F1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63E43-9A1F-49F3-8355-B6958DC1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D6829-A8FB-4303-8DEF-D976F49C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B17F83-9C25-45D1-858B-AA09F4CAE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D573E5-5CF2-42F6-9164-123BE2B38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71383-BBA2-4835-A9E0-95076447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885FC-8928-48D5-B08B-870B7BB3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3ECB5-9AAD-43C4-BAC7-D4F223A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8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47604-4970-43C6-AD79-15DC4F29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FCBF0-705E-48DE-8A65-B53D01338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5458A-139B-4C6A-AA57-044E475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65B1C-0ECB-4CAD-B38B-8C7AA671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2D03B-D4D2-44F7-BB67-0B7E0AFB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2EC3-71C3-4199-9AC0-BF1B5D75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E6F84-1629-4E8C-9424-CF1FA338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257EB-3C35-49E0-8615-19BB9750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41374-2051-481C-B2BD-569884D9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A3E9B-83F4-4DE4-9A97-4930CF13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13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C2A8C-7880-4651-9F0A-363B71E0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B76C0-BEEC-4CCB-9DA0-772EC93C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D8AA93-46E1-4FDB-BF61-0E055957A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606BE1-9487-48C9-89F9-6C5B204F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127F9-E665-4B26-8CF0-A9194A22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CD1B7B-AE77-4B08-AA10-33143067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78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CF54-8834-4BCB-84E3-CF7F692A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FA5A8-39CE-4571-8490-37A173EF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350671-FBAD-4381-882B-E957DCB8F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CA851A-0C04-4D3D-B63E-EDA048D0E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C3D547-B343-4FFB-89BA-F2551CEF6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CBB70F-83E4-4DF7-84A9-853E2BA4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DDB54C-C07E-412C-840B-05A14503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DB1A1-B492-43E1-9CD6-CAF4B4B1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0C77-CCED-4C89-8219-2F744451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6C2140-FBED-47CA-9582-A2892399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62EF5A-5E51-4614-854D-6B2F417C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178F8E-AD01-439C-BC7A-21D43458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ADEEDA-BC6E-4042-A1D9-03184944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51881-F910-4FFF-AA46-8BB993D8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77B799-FC4B-4DDB-9371-4AF5144E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5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2EFA-AA26-47FE-BDEF-33F9CB11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C946-3CC5-4E96-B06E-D7C0DA02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F1EA8D-A77C-4077-A241-40B114031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223B4-CE8A-469D-A313-C6404F1D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90D00-998C-4435-8684-9C7F85CC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2D2C4-ECF5-4BF0-B6A7-D6972388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5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E08F7-834D-4607-994C-D9B21D58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C81136-B3A3-4F31-A9B8-2184A9D18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BAD46-D527-448A-9029-3A918D629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DEC004-5BE1-48CB-B7BA-5374C13B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0BB63-50DF-4F01-B6D6-F58626F8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9C108-5D2D-41C9-AF06-07F4D5EF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8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16B21-5154-486D-BB82-E7BEEE7A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EBBA19-36C1-4FA2-9EA1-C368A619A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C1D93-0759-4D3B-A7C4-C884F56DF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BC5FE-B639-42E4-8D08-EC3B6B83D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960F0-A454-408B-AEB1-C1948D8B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5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52264"/>
            <a:ext cx="8352928" cy="36004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РЕГИОНАЛЬНОГО СЕГМЕНТА (РС) НАЦИОНАЛЬНОГО РАДИАЦИОННО-ЭПИДЕМИОЛОГИЧЕСКОГО РЕГИСТРА (НРЭР) </a:t>
            </a:r>
            <a:b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Коми</a:t>
            </a:r>
            <a:b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7920880" cy="7444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Лукина Надежда Витальевна, врач – статистик ОМС ГБУЗ РК «РМИАЦ»</a:t>
            </a:r>
          </a:p>
        </p:txBody>
      </p:sp>
    </p:spTree>
    <p:extLst>
      <p:ext uri="{BB962C8B-B14F-4D97-AF65-F5344CB8AC3E}">
        <p14:creationId xmlns:p14="http://schemas.microsoft.com/office/powerpoint/2010/main" val="17640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568952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 у лиц, зарегистрированных в Национальном радиационно-эпидемиологическом регистре Республики Коми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2019-2022гг. и 1 квартал 2023г.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256784"/>
              </p:ext>
            </p:extLst>
          </p:nvPr>
        </p:nvGraphicFramePr>
        <p:xfrm>
          <a:off x="251521" y="1412772"/>
          <a:ext cx="8640959" cy="489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954">
                  <a:extLst>
                    <a:ext uri="{9D8B030D-6E8A-4147-A177-3AD203B41FA5}">
                      <a16:colId xmlns:a16="http://schemas.microsoft.com/office/drawing/2014/main" val="3190968104"/>
                    </a:ext>
                  </a:extLst>
                </a:gridCol>
                <a:gridCol w="1214019">
                  <a:extLst>
                    <a:ext uri="{9D8B030D-6E8A-4147-A177-3AD203B41FA5}">
                      <a16:colId xmlns:a16="http://schemas.microsoft.com/office/drawing/2014/main" val="2453402955"/>
                    </a:ext>
                  </a:extLst>
                </a:gridCol>
                <a:gridCol w="928368">
                  <a:extLst>
                    <a:ext uri="{9D8B030D-6E8A-4147-A177-3AD203B41FA5}">
                      <a16:colId xmlns:a16="http://schemas.microsoft.com/office/drawing/2014/main" val="2232158087"/>
                    </a:ext>
                  </a:extLst>
                </a:gridCol>
                <a:gridCol w="1356845">
                  <a:extLst>
                    <a:ext uri="{9D8B030D-6E8A-4147-A177-3AD203B41FA5}">
                      <a16:colId xmlns:a16="http://schemas.microsoft.com/office/drawing/2014/main" val="2571955697"/>
                    </a:ext>
                  </a:extLst>
                </a:gridCol>
                <a:gridCol w="1142606">
                  <a:extLst>
                    <a:ext uri="{9D8B030D-6E8A-4147-A177-3AD203B41FA5}">
                      <a16:colId xmlns:a16="http://schemas.microsoft.com/office/drawing/2014/main" val="2173861860"/>
                    </a:ext>
                  </a:extLst>
                </a:gridCol>
                <a:gridCol w="1109225">
                  <a:extLst>
                    <a:ext uri="{9D8B030D-6E8A-4147-A177-3AD203B41FA5}">
                      <a16:colId xmlns:a16="http://schemas.microsoft.com/office/drawing/2014/main" val="3764888471"/>
                    </a:ext>
                  </a:extLst>
                </a:gridCol>
                <a:gridCol w="1054118">
                  <a:extLst>
                    <a:ext uri="{9D8B030D-6E8A-4147-A177-3AD203B41FA5}">
                      <a16:colId xmlns:a16="http://schemas.microsoft.com/office/drawing/2014/main" val="3131581741"/>
                    </a:ext>
                  </a:extLst>
                </a:gridCol>
                <a:gridCol w="906816">
                  <a:extLst>
                    <a:ext uri="{9D8B030D-6E8A-4147-A177-3AD203B41FA5}">
                      <a16:colId xmlns:a16="http://schemas.microsoft.com/office/drawing/2014/main" val="3034236407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948345919"/>
                    </a:ext>
                  </a:extLst>
                </a:gridCol>
              </a:tblGrid>
              <a:tr h="1011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С00-Д48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Е00-Е99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Эндокринные заболевания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I00-I99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кровообращения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J00-J99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К00-К93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М00-М99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N00-N99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29026"/>
                  </a:ext>
                </a:extLst>
              </a:tr>
              <a:tr h="3817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13345"/>
                  </a:ext>
                </a:extLst>
              </a:tr>
              <a:tr h="751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0125758"/>
                  </a:ext>
                </a:extLst>
              </a:tr>
              <a:tr h="73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093914"/>
                  </a:ext>
                </a:extLst>
              </a:tr>
              <a:tr h="73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5288872"/>
                  </a:ext>
                </a:extLst>
              </a:tr>
              <a:tr h="665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3596914"/>
                  </a:ext>
                </a:extLst>
              </a:tr>
              <a:tr h="606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37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1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160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заболеваний у лиц, зарегистрированных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радиационно-эпидемиологическом регистре  Республики Коми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гг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1 кв.2023г.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BF9F1-F257-4F4E-964D-0424105A475B}"/>
              </a:ext>
            </a:extLst>
          </p:cNvPr>
          <p:cNvSpPr txBox="1"/>
          <p:nvPr/>
        </p:nvSpPr>
        <p:spPr>
          <a:xfrm>
            <a:off x="155135" y="2060848"/>
            <a:ext cx="461665" cy="2120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Число больных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D8F4152-D810-4F1F-8625-E5B4CCB28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9040"/>
              </p:ext>
            </p:extLst>
          </p:nvPr>
        </p:nvGraphicFramePr>
        <p:xfrm>
          <a:off x="300688" y="656692"/>
          <a:ext cx="8496944" cy="558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3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69"/>
            <a:ext cx="8424936" cy="9221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диспансерным  наблюдением лиц, зарегистрированных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Национальном радиационно-эпидемиологическом регистре Республики Коми 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гг. и 1 квартале 2023г.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257561"/>
              </p:ext>
            </p:extLst>
          </p:nvPr>
        </p:nvGraphicFramePr>
        <p:xfrm>
          <a:off x="395536" y="1196752"/>
          <a:ext cx="8424936" cy="5484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487">
                  <a:extLst>
                    <a:ext uri="{9D8B030D-6E8A-4147-A177-3AD203B41FA5}">
                      <a16:colId xmlns:a16="http://schemas.microsoft.com/office/drawing/2014/main" val="3150092479"/>
                    </a:ext>
                  </a:extLst>
                </a:gridCol>
                <a:gridCol w="1368534">
                  <a:extLst>
                    <a:ext uri="{9D8B030D-6E8A-4147-A177-3AD203B41FA5}">
                      <a16:colId xmlns:a16="http://schemas.microsoft.com/office/drawing/2014/main" val="873274691"/>
                    </a:ext>
                  </a:extLst>
                </a:gridCol>
                <a:gridCol w="1296603">
                  <a:extLst>
                    <a:ext uri="{9D8B030D-6E8A-4147-A177-3AD203B41FA5}">
                      <a16:colId xmlns:a16="http://schemas.microsoft.com/office/drawing/2014/main" val="1877425221"/>
                    </a:ext>
                  </a:extLst>
                </a:gridCol>
                <a:gridCol w="1439778">
                  <a:extLst>
                    <a:ext uri="{9D8B030D-6E8A-4147-A177-3AD203B41FA5}">
                      <a16:colId xmlns:a16="http://schemas.microsoft.com/office/drawing/2014/main" val="366000214"/>
                    </a:ext>
                  </a:extLst>
                </a:gridCol>
                <a:gridCol w="1368534">
                  <a:extLst>
                    <a:ext uri="{9D8B030D-6E8A-4147-A177-3AD203B41FA5}">
                      <a16:colId xmlns:a16="http://schemas.microsoft.com/office/drawing/2014/main" val="719973053"/>
                    </a:ext>
                  </a:extLst>
                </a:gridCol>
              </a:tblGrid>
              <a:tr h="786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учёта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2020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2021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2022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1 кв.2023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680915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marL="107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категории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71,6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74,6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74,4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89887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ЧАЭС3: ликвидаторы 86-87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72,2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75,2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76,2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89225"/>
                  </a:ext>
                </a:extLst>
              </a:tr>
              <a:tr h="411101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 4: ликвидаторы 88-90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70,9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75,9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74,3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689177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ЧАЭС6: эвакуированные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74,2</a:t>
                      </a:r>
                      <a:endParaRPr lang="ru-RU" sz="16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86,2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401713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ЧАЭС10: выехавшие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76,5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79,6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70,8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6838451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ЧАЭС-потомки: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69,5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69,2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71,3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384647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1 (сын, дочь)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64,1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64,2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68,6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12733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2 (внук, внучка)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84,6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81,8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2140589"/>
                  </a:ext>
                </a:extLst>
              </a:tr>
              <a:tr h="546544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3 (правнук, правнучка)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60,0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141043"/>
                  </a:ext>
                </a:extLst>
              </a:tr>
              <a:tr h="546544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МАЯКТЕЧА7: выехавшие (более 1 </a:t>
                      </a:r>
                      <a:r>
                        <a:rPr lang="ru-RU" sz="15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мЗв</a:t>
                      </a: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0094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СИП25: более 25 сЗв</a:t>
                      </a:r>
                      <a:endParaRPr lang="ru-RU" sz="13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6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9758069"/>
                  </a:ext>
                </a:extLst>
              </a:tr>
              <a:tr h="819817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ВПОР: ветераны подразделений особого риска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62,5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66,7</a:t>
                      </a:r>
                      <a:endParaRPr lang="ru-RU" sz="16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6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636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9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6" y="260648"/>
            <a:ext cx="8610160" cy="57606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/>
            </a:r>
            <a:br>
              <a:rPr lang="en-US" sz="2400" b="1" dirty="0"/>
            </a:b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НАБЛЮДЕНИЕМ, ЛИЦ ЗАРЕГИСТРИРОВАННЫХ В НРЭР ПО РЕСПУБЛИКЕ КОМИ 2009-2022 гг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1 квартал 2023г.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87C5E40-4691-4448-A21A-ECAEC6412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323630"/>
              </p:ext>
            </p:extLst>
          </p:nvPr>
        </p:nvGraphicFramePr>
        <p:xfrm>
          <a:off x="323528" y="836712"/>
          <a:ext cx="86101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9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75798" cy="85448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«Сведения о зарегистрированном лице» СЗЛ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Данных РС НРЭР  на 17.01.2023 и 28.04.2023г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759774" cy="53068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658" y="2252271"/>
            <a:ext cx="7831782" cy="363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оформления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отчетного-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СГП№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Ошибочный СНИЛС-3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Усинская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ЦРБ)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 раздел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41277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программного  контроля, проводимого на региональном уровне в  формах «СЗЛ», выявлены ошибки: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75798" cy="10476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«Сведения об изменениях состояния здоровья» СИСЗ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Данных РС НРЭР  на 17.01.2023 и 28.04.2023г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759774" cy="53068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275131"/>
            <a:ext cx="3744416" cy="2738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оформления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-3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Княжпогосткая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ЦРБ,СГП№3)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МКБ отсутствует в справочниках-148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данных об употреблении алкоголя-60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 холестерин -25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 вес-54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2244400"/>
            <a:ext cx="3727326" cy="276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оформления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отчетного-2 (СГП3№3)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оформления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текущей даты-1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Вуктыльская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регистрации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-5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осмотра не равен отчетному-2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ЦРБ,СДП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5301208"/>
            <a:ext cx="3727326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 из регистра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 -1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1368233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301208"/>
            <a:ext cx="3744416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осмотра не равен отчетному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 -1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1301331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41277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программного  контроля, проводимого на региональном уровне в  формах «СИСЗ», выявлены ошибки: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8208912" cy="10081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«СВЕДЕНИЯ ОБ ОНКОЛОГИЧЕСКОМ ЗАБОЛЕВАНИИ» (СОЗ) 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РС НРЭР  на 17.01.2023 и 28.04.2023г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программного  контроля проводимого на региональном уровне в  формах «СОЗ», выявлены ошибки: 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204864"/>
            <a:ext cx="41764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«СГБ»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«Интинская ЦГБ»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«Сосногорская ЦРБ»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Вуктыльская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Усть-Куломская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«ГП №2 Ярега»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«Печорская ЦРБ»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«Сосногорская ЦРБ»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-Печорская ЦРБ»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ЦРБ»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«УГП»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Усть-Куломская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2204864"/>
            <a:ext cx="3655318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 </a:t>
            </a:r>
            <a:r>
              <a:rPr lang="ru-RU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онкозаболевании</a:t>
            </a:r>
            <a:endParaRPr lang="ru-R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 указано как подтвержден диагноз -23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 указана дата исследования-20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 указан код морфологии  опухоли -10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 указана клиническая группа -3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*Дата смерти не совпадает с другими формами-2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*Не указан № морфологического исследования-23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Ошибки, выявленные в результате проведения программного контроля   в форме СПС (сведения причин смерти)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Данных  на 17.01.2023 и 28.04.2023г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ошибка: код основной причины не совпадает с кодами других форм 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916832"/>
            <a:ext cx="365531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Корткеросская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ЦРБ-1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ЦРБ-1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-Печорская ЦРБ-1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Усть-Вымская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ЦРБ-1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Вуктыльская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ЦРБ-1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1916832"/>
            <a:ext cx="394335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Печорская ЦРБ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Сосногорская ЦРБ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 (СГБ)-1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 (СГП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Микунь  РЖД-2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4725144"/>
            <a:ext cx="78867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указано как удостоверена причина смерти -2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(Печорская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ЦРБ, Микунь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РЖД)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указана ФИО заполнившего  форму   СПС -5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(Сосногорская ЦРБ,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Вуктыльская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Микунь РЖД)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«СОЗ»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 2022-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ЗАПОЛНЯЕТСЯ НА ОДНУ ОПУХОЛЬ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ПОРЯДКОВЙ НОМЕР ОПУХОЛИ ПО ОЧЕРЕДНОСТИ ДИАГНОСТИРОВАНИЯ.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СВЕДЕНИЯ О РЕЗУЛЬТАТАХ ЛЕЧЕНИЯ, СПЕЦИАЛЬНОМ ЛЕЧЕНИИ (СВЕДЕНИЯ О СМЕРТИ) ЗАПОЛНЯЮТСЯ В ДАННУЮ ФОРМУ.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ВЫЯВЛЕНИИ ВТОРОЙ (ТРЕТЬЕЙ) ОПУХОЛИ СОЗДАЕТСЯ ЕЩЕ ОДНА ФОРМА «СОЗ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ВСТРЕЧАЮЩЕЙСЯ ОШИБКИ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ПО СИСТЕМЕ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ТИП ОПУХОЛИ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МОРФОЛОГИИ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МОРФОЛОГИЧЕСКОГО ИССЛЕДОВАНИЯ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ОШИБКИ: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ДИАГНОЗЕ И КОДИРОВКЕ 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МКБ-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ДИАГНОЗЫ ПРИЧИН  СМЕРТИ ОТЛИЧАЮТСЯ   В РАЗЫХ ФОРМАХ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АУТОПСИИ ПРИМЕНИТЕЛЬНО К ДАННОЙ ОПУХОЛИ ЖИВЫМ ПАЦИЕНТАМ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ДАННЫХ О КЛИНИЧЕСКОЙ ГРУППЕ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ЗАПОЛНЕНЫ ПРИЧИНЫ СМЕРТИ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ОНКОЛОГИЧЕСКОМ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ЗАБОЛЕВАНИИ «СОЗ»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 2022-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2365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СОЗ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лечение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только за один год, при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больной жив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продолжает получать лечение.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форма «СОЗ» является малоинформативной, ответственные за ведение регистра не уделяют должного внимания к заполнению данной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нет взаимодействия с КРОД.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также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случаи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«СОЗ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были внесены в регистр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это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грубой ошибкой.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  не подтвердился, или же был внесен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необходимо в форме «СОЗ» в разделе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советующие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предоставить документы, на основании которых сделаны изменения.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Удалять  форму запрещается!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(базы данных отправляются на федеральный уровень, проходят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проверку, все  сведения переданные на федеральный уровень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отслеживаются).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диагноза нужно предоставлять  скан  выписки из лечебного учреждения.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НРЭР активны справочники кодов МКБ-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.Просим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 диагнозов использовать   справочник из регистра.</a:t>
            </a:r>
          </a:p>
          <a:p>
            <a:pPr algn="just"/>
            <a:endParaRPr lang="ru-RU" sz="1800" dirty="0"/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28D90-BF2B-4210-B548-88B8997B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B1F3B-5BBB-42FB-9670-DE6FC3C1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радиационно-эпидемиологический регистр (НРЭР) – государственная информационная система персональных данных граждан, подвергшихся воздействию радиации вследствие катастрофы на Чернобыльской АЭС, других радиационных аварий, ядерных испытаний и иных радиационных катастроф и инцидентов. Формирование и ведение НРЭР осуществляются в целях использования результатов медицинского наблюдения за состоянием здоровья зарегистрированных в нем граждан для оказания им адресной медицинской помощи, а также прогнозирования медицинских радиологических последствий, в том числе отдаленных последствий.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Оператором системы НРЭР является Министерство здравоохранения Российской Федерации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Научно-методическое сопровождение НРЭР и организационно-техническое обеспечение формирования единой федеральной базы данных регистра осуществляет Медицинский радиологический научный центр имени А.Ф. Цыба – филиал ФГБУ «Национальный медицинский исследовательский центр радиологии» Минздрава России (МРНЦ им. А.Ф. Цыба)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МРНЦ им. А.Ф. Цыба является сотрудничающим центром Всемирной организации здравоохранения (ВОЗ) по исследовательской работе и подготовке кадров для радиационной эпидемиологии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0807E-D0B9-4ADF-BC05-581B4DDC5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5" y="2645992"/>
            <a:ext cx="576064" cy="5760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9DED49-8E57-48CB-BF15-F7C38F03A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10" y="3392241"/>
            <a:ext cx="571500" cy="6381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264D7F-EE64-474C-8029-242E0B0AB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65" y="4611095"/>
            <a:ext cx="609600" cy="552450"/>
          </a:xfrm>
          <a:prstGeom prst="rect">
            <a:avLst/>
          </a:prstGeom>
        </p:spPr>
      </p:pic>
      <p:pic>
        <p:nvPicPr>
          <p:cNvPr id="2058" name="Picture 10" descr="сайт Министерства здравоохранения Российской Феде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айт МРНЦ им. А.Ф. Цыб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айт Всемирной организации здравоохранения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6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9774" cy="86409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 ПРИ  ЗАПОЛНЕНИИ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  СМЕРТИ «СПС»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2022-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ПРАВИЛЬНО ОТМЕЧАЮТСЯ  ПУНКТЫ РАЗДЕЛА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 ДОКУМЕНТАХ, ИСПОЛЬЗУЕМЫХ ПРИ ЗАПОЛНЕНИИ ФОРМЫ.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ОТМЕЧЕНО НЕСКОЛЬКО ПОЗИЦИЙ ДОКУМЕНТОВ, ТО СООТВЕТСТВЕННО  НУЖНО ПРЕДОСТАВИТЬ ВСЕ  СКАНЫ ПЕРВИЧНЫХ ДОКУМЕНТОВ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Чаще всего основанием является только один документ. 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ПАТАЛОГОАНАТОМИЧЕСКИЙ ИЛИ СУБДЕБНО-МЕДИЦИНСИЙ ДИАГНОЗ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В РАЗДЕЛЕ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ОТМЕЧЕН П6. , ТО НЕОБХОДИМО ПРЕДОСТАВИТЬ ВЫПИСКУ ИЗ ПРОТОКОЛА И  НАПРАВИТЬ СКАН  в ГБУЗ РК « РМИАЦ».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ВСТРЕЧАЮЩАЯСЯ ОШИБКА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ДИАГНОЗЫ И КОДЫ МКБ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ВНЕСЕННЫЕ в форму  «СПС»    НЕ СООТВЕТСТВУЮТ   ДИАГНОЗАМ формы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«МСОС»  (медицинское свидетельство о смерти). 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«СПС» ПРИ ЗАПОЛНЕНИИ  СТРОК НЕ ДОЛЖНО БЫТЬ ПРОПУСКОВ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«СПС» и «СИСЗ» ДИАГНОЗЫ И КОДЫ  МКБ-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ИДЕНТИЧНЫМИ. ВАЖНО ПРОВОДИТЬ КОНТРОЛЬ ПОСЛЕ ВНЕСЕНИЯ СВЕДЕНИЙ О СМЕРТИ.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ЗАРЕГИСТРИРОВАННОГО ЛИЦА ВЫЯВЛЕНО ОНКОЛОГИЧЕСКОЕ ЗАБОЛЕВАНИЕ И НАСТУПАЕТ СМЕРТЬ, ТО ВО ВСЕХ ТРЕХ ФОРМАХ ( СПС,СИСЗ,СОЗ) ДИАГНОЗЫ ПРИЧИН СМЕРТИ ДОЛЖНЫ БЫТЬ ОДИНАКОВЫМИ. Часто бывают расхождения.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 ДИАГНОЗОВ И КОДОВ МКБ-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АКТИВНЫ, ПРОСИМ ИСПОЛЬЗОВАТЬ ПРИ ЗАПОЛНЕНИИ ФОРМ.</a:t>
            </a:r>
          </a:p>
          <a:p>
            <a:pPr algn="just"/>
            <a:r>
              <a:rPr lang="ru-RU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формы  проводить КОНТРОЛЬ введенной информации!!!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функцию КОНТРОЛЬ введенной информации.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sz="19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 по ведению регистра  ПОСАД НРЭР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2-2023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40060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уделяется должного внимания к оформлению форм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предыдущие годы (СОЗ,СПС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период 2023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также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допущены ошибки в формах.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 полей  учетных форм  с ошибками  приводит  искажению информации в регистре, увеличивается  количество дефектных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базу данных вводятся сведения об онкологических больных без предоставления   сканов первичных медицинских документов, на основании которых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данные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онкологическом заболевании (СОЗ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КРОД.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копий официальных дозиметрических документов, на основании которых в форму (СЗЛ) внесена информация о дозе и периоде облучения.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сканов первичных документов подтверждающих смерть зарегистрированных в регистре  (СПС) за предыдущие годы.</a:t>
            </a: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едицинские организации  предоставляют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 (БД)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 в установленные сроки, это приводит к снижению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охвата диспансеризацией в целом по Республике Коми.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 информации о вновь взятых потомках, есть случаи о внесении в регистр уже взрослых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потомков.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Положительным является снижение количества  ошибок за предыдущие годы.  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положительная динамика  проведения программного контроля  НРЭР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необходимо решить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декабря 2023 года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6D95B-253F-420B-857F-D219FEF8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8047806" cy="5400600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приказ по учреждению об ответственных лицах за ведение регистра.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с указанием ФИО, должности и контактных телефонов ГБУЗ РК «РМИАЦ».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за ведение регистра  в МО   контролировать качество формирования (наполнение) регионального сегмента путем  внесения актуализированной информации в программном обеспечении «ПОСАД»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проведение анализа заболеваемости и охвата диспансерным наблюдением лиц, зарегистрированных в Национальном радиационно-эпидемиологическом регистре.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представление  сканов первичных документов, на основании которых вводились формы СОЗ и СПС  в регистр НРЭР не позднее 20 декабря 2023г. 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поиск первичных медицинских документов за предыдущие годы. Вести архив медицинской документации, зарегистрированных в НРЭР.  </a:t>
            </a:r>
          </a:p>
          <a:p>
            <a:pPr lvl="0" algn="just">
              <a:lnSpc>
                <a:spcPct val="10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правильный порядок в ведении форм Регистра (</a:t>
            </a:r>
            <a:r>
              <a:rPr lang="ru-RU" sz="33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23.03.2015 г. № 134н). Ввод сведений об онкологическом заболевании и причин смерти зарегистрированных в НРЭР проводить строго на основании первичных медицинских документов.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с отделениями Бюро СМЭ, ЗАГС, КРОД онкологическими кабинетами, для предоставления медицинских документов, подтверждающих диагнозы в СОЗ и СПС.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 работу по поиску потомков ЧАЭС и других категорий лиц, зарегистрированных в регистре. 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выгрузкой и отправки базы данных проверить системную дату и провести углубленную проверку на наличие ошибок, при выявлении ошибок необходимо  исправить их. </a:t>
            </a:r>
          </a:p>
          <a:p>
            <a:pPr marL="0" lv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2656"/>
            <a:ext cx="8784976" cy="5793507"/>
          </a:xfrm>
        </p:spPr>
      </p:pic>
      <p:sp>
        <p:nvSpPr>
          <p:cNvPr id="5" name="TextBox 4"/>
          <p:cNvSpPr txBox="1"/>
          <p:nvPr/>
        </p:nvSpPr>
        <p:spPr>
          <a:xfrm>
            <a:off x="539552" y="5629890"/>
            <a:ext cx="8136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В РЕГИСТРЕ</a:t>
            </a:r>
          </a:p>
        </p:txBody>
      </p:sp>
    </p:spTree>
    <p:extLst>
      <p:ext uri="{BB962C8B-B14F-4D97-AF65-F5344CB8AC3E}">
        <p14:creationId xmlns:p14="http://schemas.microsoft.com/office/powerpoint/2010/main" val="34202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008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Архивные материалы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–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ликвидаторов аварии на производственном объединении «Маяк» и сбросов отходов в реку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1957 года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Челябинск-40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производственном объединении "Маяк"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произошел взрыв емкости с радиоактивными отходами. Мощность соответствовала взрыву 75 тонн взрывчатки. В атмосферу было выброшено около 20 млн кюри радиоактивных веществ. Часть радиоактивных веществ были подняты взрывом на высоту 1—2 км и образовали облако, состоящее из жидких и твёрдых аэрозолей. В течение 10—12 часов радиоактивные вещества выпали на протяжении 300—350 км в северо-восточном направлении от места взрыва (по направлению ветра). В зоне радиационного загрязнения оказалась территория нескольких предприятий комбината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«Маяк»,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городок, пожарная часть, колония заключённых и далее территория площадью 23 000 км² с населением 270 000 человек в 217 населённых пунктах трёх областей Челябинской, Свердловской и Тюменской. Сам Челябинск-40 не пострадал. 90 % радиационных загрязнений выпали на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Маяк»,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остальная часть рассеялась дальше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аварии 1957 года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территории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химкомбината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и реже, чем о Чернобыльской катастрофе.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авария была засекречена. Вся загрязненная территория позднее получила название "Восточно-уральский радиоактивный след". От радиационного облучения только в течение первых 10 дней погибли около 200 человек,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пострадавших оценивается в 250 тысяч человек.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на «Маяке»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 году признана второй по масштабам катастрофой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ядерной энергетики после Чернобыльской аварии.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3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мост через </a:t>
            </a:r>
            <a:r>
              <a:rPr lang="ru-RU" dirty="0" err="1"/>
              <a:t>Течу</a:t>
            </a:r>
            <a:r>
              <a:rPr lang="ru-RU" dirty="0"/>
              <a:t> проезжал каждый, кто хоть раз добирался из Екатеринбурга в Челябинск на машине. Доступ на него свободный, предупреждений — никаких, а при желании можно спуститься к самой воде</a:t>
            </a:r>
          </a:p>
        </p:txBody>
      </p:sp>
      <p:pic>
        <p:nvPicPr>
          <p:cNvPr id="7" name="Picture 2" descr="https://cdn.iportal.ru/news/99/preview/56e01eb06488b678461e8521e99f9f1721d097558_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92167"/>
              </p:ext>
            </p:extLst>
          </p:nvPr>
        </p:nvGraphicFramePr>
        <p:xfrm>
          <a:off x="395536" y="5805264"/>
          <a:ext cx="8352928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4090905248"/>
                    </a:ext>
                  </a:extLst>
                </a:gridCol>
              </a:tblGrid>
              <a:tr h="105273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Этот мост через </a:t>
                      </a:r>
                      <a:r>
                        <a:rPr lang="ru-RU" sz="16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р.Течу</a:t>
                      </a: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проезжал каждый, кто хоть раз добирался из Екатеринбурга в Челябинск на машине. Доступ на него свободный, предупреждений — никаких, а при желании можно спуститься к самой воде.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1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6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117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 через реку ТЕЧА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спустя на мосту трассы Челябинск — Екатеринбург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весьма заметно. Подходишь 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треск индикатора радиоактивности ускоряется вместе с пульсом. У перил в пяти метрах над водой прибор показывает 220–250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/час (микрорентген в час).</a:t>
            </a:r>
          </a:p>
        </p:txBody>
      </p:sp>
      <p:pic>
        <p:nvPicPr>
          <p:cNvPr id="4098" name="Picture 2" descr="https://cdn.iportal.ru/news/99/preview/219fb008d0000616cfdd4ccea464505f1940f5c62_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83529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5712"/>
            <a:ext cx="8435280" cy="1037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  РК «Республиканский  медицинский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информационно-аналитический  центр»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66" y="1628800"/>
            <a:ext cx="8222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сотрудники: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организационно методической работе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Иваненко Николай Геннадиевич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(8212)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301-240 (доб.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ведение регистра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Лукина Надежда Витальевна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8(812)301-240 (доб.608)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установку программы ПОСАД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Светлана Анатольевна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(8212)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301-240 (доб.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3B0412-65BF-47DF-A133-95CA3961C6D3}"/>
              </a:ext>
            </a:extLst>
          </p:cNvPr>
          <p:cNvSpPr/>
          <p:nvPr/>
        </p:nvSpPr>
        <p:spPr>
          <a:xfrm>
            <a:off x="467544" y="5414452"/>
            <a:ext cx="843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дорогие коллеги! 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342B0F3-39E3-4D3C-8EE9-A2ABBEAB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498080" cy="72008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D80A93F-54E9-4EAB-B133-10B56710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80" y="620688"/>
            <a:ext cx="8515440" cy="6120680"/>
          </a:xfrm>
        </p:spPr>
        <p:txBody>
          <a:bodyPr>
            <a:normAutofit fontScale="92500" lnSpcReduction="20000"/>
          </a:bodyPr>
          <a:lstStyle/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едение НРЭР осуществляется во исполнение Федерального закона от 30.12.2012 г. № 329‑ФЗ, Закона РФ от 15.05.1991 г. № 1244‑1, Постановления Верховного Совета РФ от 27.12.1991 г. № 2123‑1, Федерального закона от 26.11.1998 г. № 175‑ФЗ, Федерального закона от 10.01.2002 г. № 2‑ФЗ, Постановления Правительства РФ от 23.07.2013 г. № 625, Приказа Минздрава России от 23.03.2015 г. № 134н.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4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НРЭР был создан на базе Российского государственного медико-дозиметрического регистра (РГМДР), история которого идет от образованного Минздравом СССР в 1986 году, сразу после Чернобыльской катастрофы, Всесоюзного распределенного регистра (ВРР).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Оператором системы НРЭР является Министерство здравоохранения Российской Федерации.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НРЭР ведется на электронных носителях с применением автоматизированной системы по формам регистра, утверждённым Приказом Минздрава России от 23.03.2015 г. № 134н.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НРЭР является федеральной информационной системой, включающей: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единую федеральную базу данных;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региональные сегменты;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ведомственные </a:t>
            </a:r>
            <a:r>
              <a:rPr lang="ru-RU" altLang="ru-RU" sz="1400" dirty="0" err="1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подрегистры</a:t>
            </a: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федеральная база данных (ЕФБД) регистра включает информацию из всех региональных сегментов и ведомственных </a:t>
            </a:r>
            <a:r>
              <a:rPr lang="ru-RU" altLang="ru-RU" sz="1400" dirty="0" err="1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подрегистров</a:t>
            </a: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НРЭР и организационно-техническое обеспечение формирования единой федеральной базы данных регистра осуществляет Медицинский радиологический научный центр имени А.Ф.  Цыба – филиал ФГБУ «Национальный медицинский исследовательский центр радиологии» Минздрава России (МРНЦ им. А.Ф. Цыба).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региональных сегментов регистра осуществляют уполномоченные органы исполнительной власти субъектов Российской Федерации. Информацию о регистрируемых лицах представляют в уполномоченный орган исполнительной власти субъекта РФ, на территории которого проживают эти лица, медицинские организации, осуществляющие их медицинское обслуживание.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4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ведомственных </a:t>
            </a:r>
            <a:r>
              <a:rPr lang="ru-RU" altLang="ru-RU" sz="1400" dirty="0" err="1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подрегистров</a:t>
            </a: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НРЭР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7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797" y="173094"/>
            <a:ext cx="27368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РГМДР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 СССР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      </a:t>
            </a:r>
            <a:r>
              <a:rPr lang="ru-RU" sz="1600" b="1" dirty="0"/>
              <a:t>   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73755"/>
            <a:ext cx="30003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НРЭР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 РФ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3214671" y="533134"/>
            <a:ext cx="2221425" cy="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04126" y="1470527"/>
            <a:ext cx="5135747" cy="87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НРЭР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ИНФОРМАЦИОННАЯ СИСТЕМА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626" y="3933056"/>
            <a:ext cx="2350614" cy="78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СЕГМЕНТЫ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736869"/>
            <a:ext cx="3960439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ФЕДЕРАЛЬНАЯ БАЗА ДАННЫХ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0696" y="3879252"/>
            <a:ext cx="2271196" cy="78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ПОДРЕГИСТРЫ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2538513" y="3518025"/>
            <a:ext cx="2579463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338740" y="4546109"/>
            <a:ext cx="1388196" cy="841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12416" y="5409843"/>
            <a:ext cx="7319166" cy="105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  ВЫГРУЗКА   БАЗЫ   ДАННЫХ   НРЭР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МЕДИЦИНСКИМИ   ОРГАНИЗАЦИЯМИ   РЕСПУБЛИКИ  КОМИ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 В  АПРЕЛЕ, ОКТЯБРЕ,  ДЕКАБРЕ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 числа </a:t>
            </a:r>
          </a:p>
          <a:p>
            <a:pPr algn="ctr"/>
            <a:endParaRPr lang="ru-RU" sz="1600" dirty="0"/>
          </a:p>
        </p:txBody>
      </p:sp>
      <p:cxnSp>
        <p:nvCxnSpPr>
          <p:cNvPr id="56" name="Прямая со стрелкой 55"/>
          <p:cNvCxnSpPr>
            <a:cxnSpLocks/>
          </p:cNvCxnSpPr>
          <p:nvPr/>
        </p:nvCxnSpPr>
        <p:spPr>
          <a:xfrm>
            <a:off x="2985155" y="4295895"/>
            <a:ext cx="27051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5117976" y="1030020"/>
            <a:ext cx="2311545" cy="38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571999" y="2365129"/>
            <a:ext cx="5383" cy="376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31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0CE3D-2D96-4067-96F0-23CFC3F6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регулирующие функционирование НРЭР и РГМДР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D3BCE-7381-4982-874F-88274493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9" y="1253331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30.12.2012 г. № 329‑ФЗ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от 15.05.1991 г. № 1244‑1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Верховного Совета РФ от 27.12.1991 г. № 2123‑1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26.11.1998 г. № 175‑ФЗ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10.01.2002 г. № 2‑ФЗ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23.07.2013 г. № 625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23.03.2015 г. № 134н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здравоохранения Российской Федерации от 13.05.2015 № 24-3/10/2-2096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F63D-80E9-4D78-BF4E-5F8F6C9FFD6E}"/>
              </a:ext>
            </a:extLst>
          </p:cNvPr>
          <p:cNvSpPr txBox="1"/>
          <p:nvPr/>
        </p:nvSpPr>
        <p:spPr>
          <a:xfrm>
            <a:off x="683568" y="4350494"/>
            <a:ext cx="59766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Другие документы НРЭР и РГМДР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0FF0B0-8C8A-4CE2-BE01-EB9E7B9A5D83}"/>
              </a:ext>
            </a:extLst>
          </p:cNvPr>
          <p:cNvSpPr txBox="1"/>
          <p:nvPr/>
        </p:nvSpPr>
        <p:spPr>
          <a:xfrm>
            <a:off x="683568" y="4831804"/>
            <a:ext cx="7329710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22.09.1993 г. № 948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26.11.1993 г. № 281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11.08.1995 г. № 236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23.04.1998 г. № 134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22.10.2003 г. № 488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36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16917"/>
            <a:ext cx="4572508" cy="97678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Учреждение, ответственное за ведение регионального сегмента НРЭР по Республике Коми, приказом МЗ РК определен ГБУЗ РК «Республиканский медицинский информационно-аналитический центр»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04864"/>
            <a:ext cx="4245057" cy="4213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Республики Коми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15" y="1016917"/>
            <a:ext cx="4192492" cy="57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121601"/>
            <a:ext cx="9036496" cy="36004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зарегистрированных лиц, состоящих на учете  в НРЭР  в разрезе медицинских организаций Республики Коми на начало 2021-2023гг.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622233"/>
              </p:ext>
            </p:extLst>
          </p:nvPr>
        </p:nvGraphicFramePr>
        <p:xfrm>
          <a:off x="395536" y="620688"/>
          <a:ext cx="8568951" cy="6115712"/>
        </p:xfrm>
        <a:graphic>
          <a:graphicData uri="http://schemas.openxmlformats.org/drawingml/2006/table">
            <a:tbl>
              <a:tblPr/>
              <a:tblGrid>
                <a:gridCol w="1953264">
                  <a:extLst>
                    <a:ext uri="{9D8B030D-6E8A-4147-A177-3AD203B41FA5}">
                      <a16:colId xmlns:a16="http://schemas.microsoft.com/office/drawing/2014/main" val="396838"/>
                    </a:ext>
                  </a:extLst>
                </a:gridCol>
                <a:gridCol w="794056">
                  <a:extLst>
                    <a:ext uri="{9D8B030D-6E8A-4147-A177-3AD203B41FA5}">
                      <a16:colId xmlns:a16="http://schemas.microsoft.com/office/drawing/2014/main" val="2016232128"/>
                    </a:ext>
                  </a:extLst>
                </a:gridCol>
                <a:gridCol w="793434">
                  <a:extLst>
                    <a:ext uri="{9D8B030D-6E8A-4147-A177-3AD203B41FA5}">
                      <a16:colId xmlns:a16="http://schemas.microsoft.com/office/drawing/2014/main" val="1607193952"/>
                    </a:ext>
                  </a:extLst>
                </a:gridCol>
                <a:gridCol w="857531">
                  <a:extLst>
                    <a:ext uri="{9D8B030D-6E8A-4147-A177-3AD203B41FA5}">
                      <a16:colId xmlns:a16="http://schemas.microsoft.com/office/drawing/2014/main" val="1006478527"/>
                    </a:ext>
                  </a:extLst>
                </a:gridCol>
                <a:gridCol w="1612384">
                  <a:extLst>
                    <a:ext uri="{9D8B030D-6E8A-4147-A177-3AD203B41FA5}">
                      <a16:colId xmlns:a16="http://schemas.microsoft.com/office/drawing/2014/main" val="3035346481"/>
                    </a:ext>
                  </a:extLst>
                </a:gridCol>
                <a:gridCol w="882423">
                  <a:extLst>
                    <a:ext uri="{9D8B030D-6E8A-4147-A177-3AD203B41FA5}">
                      <a16:colId xmlns:a16="http://schemas.microsoft.com/office/drawing/2014/main" val="126392411"/>
                    </a:ext>
                  </a:extLst>
                </a:gridCol>
                <a:gridCol w="774143">
                  <a:extLst>
                    <a:ext uri="{9D8B030D-6E8A-4147-A177-3AD203B41FA5}">
                      <a16:colId xmlns:a16="http://schemas.microsoft.com/office/drawing/2014/main" val="2832817072"/>
                    </a:ext>
                  </a:extLst>
                </a:gridCol>
                <a:gridCol w="901716">
                  <a:extLst>
                    <a:ext uri="{9D8B030D-6E8A-4147-A177-3AD203B41FA5}">
                      <a16:colId xmlns:a16="http://schemas.microsoft.com/office/drawing/2014/main" val="1424569023"/>
                    </a:ext>
                  </a:extLst>
                </a:gridCol>
              </a:tblGrid>
              <a:tr h="737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состоящих</a:t>
                      </a:r>
                      <a:r>
                        <a:rPr lang="ru-RU" sz="90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начало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99216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ЛПО ОАО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СЛПК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Койгородская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5874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городская поликлиника №3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06996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детская поликлиника №3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Печорская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10640"/>
                  </a:ext>
                </a:extLst>
              </a:tr>
              <a:tr h="38098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городская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98711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Сосногорская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77251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Воркутинская БСМП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Сыктывдинская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95113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Воркутинская детская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59580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Интинская центральная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27692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89678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Городская поликлиника №2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п.Ярега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74380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НУЗ Узловая больница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ст.Микунь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09686"/>
                  </a:ext>
                </a:extLst>
              </a:tr>
              <a:tr h="34580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 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49075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488799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Усть-Цилемская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644"/>
                  </a:ext>
                </a:extLst>
              </a:tr>
              <a:tr h="3514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по РК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3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умерших среди всех категорий учета, зарегистрированных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НРЭР за 2021-2022гг.  и 1 кв.2023 г.  в разрезе медицинских организаций Республики Коми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849382"/>
              </p:ext>
            </p:extLst>
          </p:nvPr>
        </p:nvGraphicFramePr>
        <p:xfrm>
          <a:off x="539552" y="620688"/>
          <a:ext cx="8352929" cy="6116579"/>
        </p:xfrm>
        <a:graphic>
          <a:graphicData uri="http://schemas.openxmlformats.org/drawingml/2006/table">
            <a:tbl>
              <a:tblPr/>
              <a:tblGrid>
                <a:gridCol w="1890048">
                  <a:extLst>
                    <a:ext uri="{9D8B030D-6E8A-4147-A177-3AD203B41FA5}">
                      <a16:colId xmlns:a16="http://schemas.microsoft.com/office/drawing/2014/main" val="396838"/>
                    </a:ext>
                  </a:extLst>
                </a:gridCol>
                <a:gridCol w="775715">
                  <a:extLst>
                    <a:ext uri="{9D8B030D-6E8A-4147-A177-3AD203B41FA5}">
                      <a16:colId xmlns:a16="http://schemas.microsoft.com/office/drawing/2014/main" val="2016232128"/>
                    </a:ext>
                  </a:extLst>
                </a:gridCol>
                <a:gridCol w="775108">
                  <a:extLst>
                    <a:ext uri="{9D8B030D-6E8A-4147-A177-3AD203B41FA5}">
                      <a16:colId xmlns:a16="http://schemas.microsoft.com/office/drawing/2014/main" val="1607193952"/>
                    </a:ext>
                  </a:extLst>
                </a:gridCol>
                <a:gridCol w="663585">
                  <a:extLst>
                    <a:ext uri="{9D8B030D-6E8A-4147-A177-3AD203B41FA5}">
                      <a16:colId xmlns:a16="http://schemas.microsoft.com/office/drawing/2014/main" val="1006478527"/>
                    </a:ext>
                  </a:extLst>
                </a:gridCol>
                <a:gridCol w="1749282">
                  <a:extLst>
                    <a:ext uri="{9D8B030D-6E8A-4147-A177-3AD203B41FA5}">
                      <a16:colId xmlns:a16="http://schemas.microsoft.com/office/drawing/2014/main" val="3035346481"/>
                    </a:ext>
                  </a:extLst>
                </a:gridCol>
                <a:gridCol w="862041">
                  <a:extLst>
                    <a:ext uri="{9D8B030D-6E8A-4147-A177-3AD203B41FA5}">
                      <a16:colId xmlns:a16="http://schemas.microsoft.com/office/drawing/2014/main" val="126392411"/>
                    </a:ext>
                  </a:extLst>
                </a:gridCol>
                <a:gridCol w="756263">
                  <a:extLst>
                    <a:ext uri="{9D8B030D-6E8A-4147-A177-3AD203B41FA5}">
                      <a16:colId xmlns:a16="http://schemas.microsoft.com/office/drawing/2014/main" val="2832817072"/>
                    </a:ext>
                  </a:extLst>
                </a:gridCol>
                <a:gridCol w="880887">
                  <a:extLst>
                    <a:ext uri="{9D8B030D-6E8A-4147-A177-3AD203B41FA5}">
                      <a16:colId xmlns:a16="http://schemas.microsoft.com/office/drawing/2014/main" val="1424569023"/>
                    </a:ext>
                  </a:extLst>
                </a:gridCol>
              </a:tblGrid>
              <a:tr h="75627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умерших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умерших 2022г.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умерших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кв.2023 г.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умерших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умерших 2022г.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умерших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кв.2023 г.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99216"/>
                  </a:ext>
                </a:extLst>
              </a:tr>
              <a:tr h="35471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ЛПО ОАО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СЛПК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Койгородская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5874"/>
                  </a:ext>
                </a:extLst>
              </a:tr>
              <a:tr h="35471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городская поликлиника №3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06996"/>
                  </a:ext>
                </a:extLst>
              </a:tr>
              <a:tr h="35313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детская поликлиника №3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Печорская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10640"/>
                  </a:ext>
                </a:extLst>
              </a:tr>
              <a:tr h="35313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городская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98711"/>
                  </a:ext>
                </a:extLst>
              </a:tr>
              <a:tr h="35471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Сосногорская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77251"/>
                  </a:ext>
                </a:extLst>
              </a:tr>
              <a:tr h="36234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Воркутинская БСМП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Сыктывдинская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95113"/>
                  </a:ext>
                </a:extLst>
              </a:tr>
              <a:tr h="35313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Воркутинская детская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59580"/>
                  </a:ext>
                </a:extLst>
              </a:tr>
              <a:tr h="43025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Интинская центральная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27692"/>
                  </a:ext>
                </a:extLst>
              </a:tr>
              <a:tr h="35313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детская больница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89678"/>
                  </a:ext>
                </a:extLst>
              </a:tr>
              <a:tr h="35313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Городская поликлиника №2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п.Ярега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74380"/>
                  </a:ext>
                </a:extLst>
              </a:tr>
              <a:tr h="36234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Ухтинская городская поликлиника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НУЗ Узловая больница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ст.Микунь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09686"/>
                  </a:ext>
                </a:extLst>
              </a:tr>
              <a:tr h="35471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 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49075"/>
                  </a:ext>
                </a:extLst>
              </a:tr>
              <a:tr h="36234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488799"/>
                  </a:ext>
                </a:extLst>
              </a:tr>
              <a:tr h="36234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Усть-Цилемская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644"/>
                  </a:ext>
                </a:extLst>
              </a:tr>
              <a:tr h="296155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по РК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3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6" y="188640"/>
            <a:ext cx="8610162" cy="50405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/>
            </a:r>
            <a:br>
              <a:rPr lang="en-US" sz="2400" b="1" dirty="0"/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диспансерным  наблюдением лиц, зарегистрированных в  Национальном радиационно-эпидемиологическом регистре  в разрезе медицинских организаций Республики Коми за 2022 гг.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87C5E40-4691-4448-A21A-ECAEC6412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02381"/>
              </p:ext>
            </p:extLst>
          </p:nvPr>
        </p:nvGraphicFramePr>
        <p:xfrm>
          <a:off x="210312" y="1052736"/>
          <a:ext cx="87541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7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21236</TotalTime>
  <Words>2588</Words>
  <Application>Microsoft Office PowerPoint</Application>
  <PresentationFormat>Экран (4:3)</PresentationFormat>
  <Paragraphs>625</Paragraphs>
  <Slides>27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ВЕДЕНИЕ РЕГИОНАЛЬНОГО СЕГМЕНТА (РС) НАЦИОНАЛЬНОГО РАДИАЦИОННО-ЭПИДЕМИОЛОГИЧЕСКОГО РЕГИСТРА (НРЭР)  по Республике Коми 2023</vt:lpstr>
      <vt:lpstr>О регистре</vt:lpstr>
      <vt:lpstr>О регистре</vt:lpstr>
      <vt:lpstr>Презентация PowerPoint</vt:lpstr>
      <vt:lpstr>Нормативные документы регулирующие функционирование НРЭР и РГМДР</vt:lpstr>
      <vt:lpstr>Учреждение, ответственное за ведение регионального сегмента НРЭР по Республике Коми, приказом МЗ РК определен ГБУЗ РК «Республиканский медицинский информационно-аналитический центр»</vt:lpstr>
      <vt:lpstr>Количество  зарегистрированных лиц, состоящих на учете  в НРЭР  в разрезе медицинских организаций Республики Коми на начало 2021-2023гг.</vt:lpstr>
      <vt:lpstr>Количество умерших среди всех категорий учета, зарегистрированных  в НРЭР за 2021-2022гг.  и 1 кв.2023 г.  в разрезе медицинских организаций Республики Коми</vt:lpstr>
      <vt:lpstr> Охват диспансерным  наблюдением лиц, зарегистрированных в  Национальном радиационно-эпидемиологическом регистре  в разрезе медицинских организаций Республики Коми за 2022 гг. </vt:lpstr>
      <vt:lpstr>Общая заболеваемость  у лиц, зарегистрированных в Национальном радиационно-эпидемиологическом регистре Республики Коми  2019-2022гг. и 1 квартал 2023г.</vt:lpstr>
      <vt:lpstr>Общее число заболеваний у лиц, зарегистрированных  в Национальном радиационно-эпидемиологическом регистре  Республики Коми  2019-2022 гг. и 1 кв.2023г. </vt:lpstr>
      <vt:lpstr>Охват диспансерным  наблюдением лиц, зарегистрированных  в  Национальном радиационно-эпидемиологическом регистре Республики Коми   2020-2022 гг. и 1 квартале 2023г. </vt:lpstr>
      <vt:lpstr> ОХВАТ НАБЛЮДЕНИЕМ, ЛИЦ ЗАРЕГИСТРИРОВАННЫХ В НРЭР ПО РЕСПУБЛИКЕ КОМИ 2009-2022 гг. и 1 квартал 2023г. </vt:lpstr>
      <vt:lpstr> Форма «Сведения о зарегистрированном лице» СЗЛ  База Данных РС НРЭР  на 17.01.2023 и 28.04.2023г. </vt:lpstr>
      <vt:lpstr> Форма «Сведения об изменениях состояния здоровья» СИСЗ  База Данных РС НРЭР  на 17.01.2023 и 28.04.2023г. </vt:lpstr>
      <vt:lpstr>Форма «СВЕДЕНИЯ ОБ ОНКОЛОГИЧЕСКОМ ЗАБОЛЕВАНИИ» (СОЗ)   База Данных РС НРЭР  на 17.01.2023 и 28.04.2023г.</vt:lpstr>
      <vt:lpstr> Ошибки, выявленные в результате проведения программного контроля   в форме СПС (сведения причин смерти)  База Данных  на 17.01.2023 и 28.04.2023г. </vt:lpstr>
      <vt:lpstr>ОШИБКИ ПРИ ЗАПОЛНЕНИИ  ФОРМЫ СВЕДЕНИЯ ОБ ОНКОЛОГИЧЕСКОМ ЗАБОЛЕВАНИИ «СОЗ»     в  2022-2023 гг.</vt:lpstr>
      <vt:lpstr>ОШИБКИ ПРИ ЗАПОЛНЕНИИ  ФОРМЫ СВЕДЕНИЯ ОБ ОНКОЛОГИЧЕСКОМ ЗАБОЛЕВАНИИ «СОЗ»     в  2022-2023 гг. </vt:lpstr>
      <vt:lpstr>ОШИБКИ  ПРИ  ЗАПОЛНЕНИИ   ФОРМЫ  СВЕДЕНИЯ   ПРИЧИН   СМЕРТИ «СПС»     в  2022-2023 гг. </vt:lpstr>
      <vt:lpstr>Проблемы  по ведению регистра  ПОСАД НРЭР  в  2022-2023 г.</vt:lpstr>
      <vt:lpstr>Задачи, которые необходимо решить  до конца декабря 2023 года </vt:lpstr>
      <vt:lpstr>Презентация PowerPoint</vt:lpstr>
      <vt:lpstr> Архивные материалы 29 сентября – День памяти ликвидаторов аварии на производственном объединении «Маяк» и сбросов отходов в реку Теча  </vt:lpstr>
      <vt:lpstr>Презентация PowerPoint</vt:lpstr>
      <vt:lpstr>Мост через реку ТЕЧА 70 лет спустя на мосту трассы Челябинск — Екатеринбург фонит весьма заметно. Подходишь к нему, и треск индикатора радиоактивности ускоряется вместе с пульсом. У перил в пяти метрах над водой прибор показывает 220–250 мкР/час (микрорентген в час).</vt:lpstr>
      <vt:lpstr>Контактная информация ГБУЗ   РК «Республиканский  медицинский  информационно-аналитический  центр»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819</cp:revision>
  <cp:lastPrinted>2023-05-19T07:11:42Z</cp:lastPrinted>
  <dcterms:created xsi:type="dcterms:W3CDTF">2017-10-31T06:35:37Z</dcterms:created>
  <dcterms:modified xsi:type="dcterms:W3CDTF">2023-05-19T08:16:40Z</dcterms:modified>
</cp:coreProperties>
</file>