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2" r:id="rId12"/>
    <p:sldId id="263" r:id="rId13"/>
    <p:sldId id="269" r:id="rId14"/>
    <p:sldId id="270" r:id="rId15"/>
    <p:sldId id="271" r:id="rId16"/>
    <p:sldId id="272" r:id="rId17"/>
    <p:sldId id="274" r:id="rId18"/>
    <p:sldId id="275" r:id="rId19"/>
    <p:sldId id="277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CCFF"/>
    <a:srgbClr val="66FFFF"/>
    <a:srgbClr val="FFFFCC"/>
    <a:srgbClr val="CC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BB1B6-9C28-4AE5-A8E9-F5E1850A7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Форма № 30 «Сведения о медицинской организации»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E04C0C-D6EE-4402-ADA9-7597200E0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Clr>
                <a:srgbClr val="83992A"/>
              </a:buClr>
            </a:pPr>
            <a:r>
              <a:rPr lang="ru-RU" dirty="0">
                <a:solidFill>
                  <a:prstClr val="black"/>
                </a:solidFill>
              </a:rPr>
              <a:t>Раздел </a:t>
            </a:r>
            <a:r>
              <a:rPr lang="en-US" dirty="0">
                <a:solidFill>
                  <a:prstClr val="black"/>
                </a:solidFill>
              </a:rPr>
              <a:t>V</a:t>
            </a:r>
            <a:r>
              <a:rPr lang="ru-RU" dirty="0">
                <a:solidFill>
                  <a:prstClr val="black"/>
                </a:solidFill>
              </a:rPr>
              <a:t>. «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ЛЕЧЕБНО-ВСПОМОГАТЕЛЬНЫХ ОТДЕЛЕНИЙ (КАБИНЕТОВ)</a:t>
            </a:r>
            <a:r>
              <a:rPr lang="ru-RU" sz="1800" dirty="0">
                <a:solidFill>
                  <a:prstClr val="black"/>
                </a:solidFill>
              </a:rPr>
              <a:t>»</a:t>
            </a:r>
          </a:p>
          <a:p>
            <a:pPr lvl="0">
              <a:buClr>
                <a:srgbClr val="83992A"/>
              </a:buClr>
            </a:pPr>
            <a:r>
              <a:rPr lang="ru-RU" sz="1800" dirty="0">
                <a:solidFill>
                  <a:prstClr val="black"/>
                </a:solidFill>
              </a:rPr>
              <a:t>и</a:t>
            </a:r>
          </a:p>
          <a:p>
            <a:pPr>
              <a:buClr>
                <a:srgbClr val="83992A"/>
              </a:buClr>
            </a:pPr>
            <a:r>
              <a:rPr lang="ru-RU" dirty="0">
                <a:solidFill>
                  <a:prstClr val="black"/>
                </a:solidFill>
              </a:rPr>
              <a:t>Раздел </a:t>
            </a:r>
            <a:r>
              <a:rPr lang="en-US" dirty="0">
                <a:solidFill>
                  <a:prstClr val="black"/>
                </a:solidFill>
              </a:rPr>
              <a:t>VI.</a:t>
            </a:r>
            <a:r>
              <a:rPr lang="ru-RU" dirty="0">
                <a:solidFill>
                  <a:prstClr val="black"/>
                </a:solidFill>
              </a:rPr>
              <a:t> «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ДИАГНОСТИЧЕСКИХ ОТДЕЛЕНИЙ (КАБИНЕТОВ)»</a:t>
            </a:r>
            <a:endParaRPr lang="ru-RU" sz="1800" dirty="0">
              <a:solidFill>
                <a:prstClr val="black"/>
              </a:solidFill>
            </a:endParaRPr>
          </a:p>
          <a:p>
            <a:pPr lvl="0">
              <a:buClr>
                <a:srgbClr val="83992A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61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FFECA3C-2621-4E80-B64C-B852B3C7B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593214"/>
              </p:ext>
            </p:extLst>
          </p:nvPr>
        </p:nvGraphicFramePr>
        <p:xfrm>
          <a:off x="1278639" y="1341058"/>
          <a:ext cx="8795824" cy="3317879"/>
        </p:xfrm>
        <a:graphic>
          <a:graphicData uri="http://schemas.openxmlformats.org/drawingml/2006/table">
            <a:tbl>
              <a:tblPr firstRow="1" firstCol="1" bandRow="1"/>
              <a:tblGrid>
                <a:gridCol w="3815208">
                  <a:extLst>
                    <a:ext uri="{9D8B030D-6E8A-4147-A177-3AD203B41FA5}">
                      <a16:colId xmlns:a16="http://schemas.microsoft.com/office/drawing/2014/main" val="2469260512"/>
                    </a:ext>
                  </a:extLst>
                </a:gridCol>
                <a:gridCol w="571188">
                  <a:extLst>
                    <a:ext uri="{9D8B030D-6E8A-4147-A177-3AD203B41FA5}">
                      <a16:colId xmlns:a16="http://schemas.microsoft.com/office/drawing/2014/main" val="1578478478"/>
                    </a:ext>
                  </a:extLst>
                </a:gridCol>
                <a:gridCol w="656405">
                  <a:extLst>
                    <a:ext uri="{9D8B030D-6E8A-4147-A177-3AD203B41FA5}">
                      <a16:colId xmlns:a16="http://schemas.microsoft.com/office/drawing/2014/main" val="3030563919"/>
                    </a:ext>
                  </a:extLst>
                </a:gridCol>
                <a:gridCol w="1387087">
                  <a:extLst>
                    <a:ext uri="{9D8B030D-6E8A-4147-A177-3AD203B41FA5}">
                      <a16:colId xmlns:a16="http://schemas.microsoft.com/office/drawing/2014/main" val="3282583416"/>
                    </a:ext>
                  </a:extLst>
                </a:gridCol>
                <a:gridCol w="1387087">
                  <a:extLst>
                    <a:ext uri="{9D8B030D-6E8A-4147-A177-3AD203B41FA5}">
                      <a16:colId xmlns:a16="http://schemas.microsoft.com/office/drawing/2014/main" val="1137172846"/>
                    </a:ext>
                  </a:extLst>
                </a:gridCol>
                <a:gridCol w="978849">
                  <a:extLst>
                    <a:ext uri="{9D8B030D-6E8A-4147-A177-3AD203B41FA5}">
                      <a16:colId xmlns:a16="http://schemas.microsoft.com/office/drawing/2014/main" val="1389104878"/>
                    </a:ext>
                  </a:extLst>
                </a:gridCol>
              </a:tblGrid>
              <a:tr h="1382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исследований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внутривенным  контрастированием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гр. 3 выполнено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418651"/>
                  </a:ext>
                </a:extLst>
              </a:tr>
              <a:tr h="691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подразделениях, оказывающих медицинскую помощь</a:t>
                      </a:r>
                      <a:b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амбулаторных условиях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условиях дневного стационара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728710"/>
                  </a:ext>
                </a:extLst>
              </a:tr>
              <a:tr h="138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501080"/>
                  </a:ext>
                </a:extLst>
              </a:tr>
              <a:tr h="138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выполнено МРТ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881641"/>
                  </a:ext>
                </a:extLst>
              </a:tr>
              <a:tr h="276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сердца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865167"/>
                  </a:ext>
                </a:extLst>
              </a:tr>
              <a:tr h="138245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легких и средостения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155342"/>
                  </a:ext>
                </a:extLst>
              </a:tr>
              <a:tr h="138245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органов брюшной полости и забрюшинного пространства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215126"/>
                  </a:ext>
                </a:extLst>
              </a:tr>
              <a:tr h="138245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органов малого таза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33213"/>
                  </a:ext>
                </a:extLst>
              </a:tr>
              <a:tr h="138245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молочной железы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413489"/>
                  </a:ext>
                </a:extLst>
              </a:tr>
              <a:tr h="138245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головного мозга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568456"/>
                  </a:ext>
                </a:extLst>
              </a:tr>
              <a:tr h="138245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позвоночника и спинного мозга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744984"/>
                  </a:ext>
                </a:extLst>
              </a:tr>
              <a:tr h="138245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них: шейного отдела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184538"/>
                  </a:ext>
                </a:extLst>
              </a:tr>
              <a:tr h="138245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грудного отдела   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04212"/>
                  </a:ext>
                </a:extLst>
              </a:tr>
              <a:tr h="138245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пояснично-крестцового отдела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046239"/>
                  </a:ext>
                </a:extLst>
              </a:tr>
              <a:tr h="138245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 «голова-шея»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419331"/>
                  </a:ext>
                </a:extLst>
              </a:tr>
              <a:tr h="138245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костей, суставов и мягких тканей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826988"/>
                  </a:ext>
                </a:extLst>
              </a:tr>
              <a:tr h="138245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сосудов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137674"/>
                  </a:ext>
                </a:extLst>
              </a:tr>
              <a:tr h="138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ru-RU" sz="9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прочих органов и систем</a:t>
                      </a:r>
                      <a:endParaRPr lang="ru-RU" sz="1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853699"/>
                  </a:ext>
                </a:extLst>
              </a:tr>
              <a:tr h="138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Интервенционные вмешательства под МРТ-контролем (из стр. 1)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94363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7D91419-BE86-4CE7-8D9A-1810F5D8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639" y="825939"/>
            <a:ext cx="871905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8. Магнитно-резонансные томографии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(5119)                                                                                                                                                    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34AB80F-B05B-498D-975B-46ABF8C720AC}"/>
              </a:ext>
            </a:extLst>
          </p:cNvPr>
          <p:cNvSpPr/>
          <p:nvPr/>
        </p:nvSpPr>
        <p:spPr>
          <a:xfrm>
            <a:off x="7927597" y="2374084"/>
            <a:ext cx="3045204" cy="12835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Графа 3 больше суммы граф 5 + 6 за счет исследований, выполненных пациентам, получавших медицинскую помощь в стационарных условиях</a:t>
            </a:r>
          </a:p>
        </p:txBody>
      </p:sp>
    </p:spTree>
    <p:extLst>
      <p:ext uri="{BB962C8B-B14F-4D97-AF65-F5344CB8AC3E}">
        <p14:creationId xmlns:p14="http://schemas.microsoft.com/office/powerpoint/2010/main" val="186677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F7742FC-593F-4E4B-B835-44D3AD3D6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759045"/>
              </p:ext>
            </p:extLst>
          </p:nvPr>
        </p:nvGraphicFramePr>
        <p:xfrm>
          <a:off x="1260849" y="1248220"/>
          <a:ext cx="9601199" cy="13895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362588">
                  <a:extLst>
                    <a:ext uri="{9D8B030D-6E8A-4147-A177-3AD203B41FA5}">
                      <a16:colId xmlns:a16="http://schemas.microsoft.com/office/drawing/2014/main" val="1928971399"/>
                    </a:ext>
                  </a:extLst>
                </a:gridCol>
                <a:gridCol w="721499">
                  <a:extLst>
                    <a:ext uri="{9D8B030D-6E8A-4147-A177-3AD203B41FA5}">
                      <a16:colId xmlns:a16="http://schemas.microsoft.com/office/drawing/2014/main" val="787466208"/>
                    </a:ext>
                  </a:extLst>
                </a:gridCol>
                <a:gridCol w="1517112">
                  <a:extLst>
                    <a:ext uri="{9D8B030D-6E8A-4147-A177-3AD203B41FA5}">
                      <a16:colId xmlns:a16="http://schemas.microsoft.com/office/drawing/2014/main" val="752215493"/>
                    </a:ext>
                  </a:extLst>
                </a:gridCol>
              </a:tblGrid>
              <a:tr h="306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410999"/>
                  </a:ext>
                </a:extLst>
              </a:tr>
              <a:tr h="317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диагностических исследований с применением радиофармацевтических лекарственных препаратов, всего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189507"/>
                  </a:ext>
                </a:extLst>
              </a:tr>
              <a:tr h="153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при злокачественных новообразованиях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98429"/>
                  </a:ext>
                </a:extLst>
              </a:tr>
              <a:tr h="153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болезнях системы кровообращения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103674"/>
                  </a:ext>
                </a:extLst>
              </a:tr>
              <a:tr h="153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 пролеченных с  применением радиофармацевтических лекарственных препаратов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271493"/>
                  </a:ext>
                </a:extLst>
              </a:tr>
              <a:tr h="153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 пролеченных с применением лучевой терапии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25636"/>
                  </a:ext>
                </a:extLst>
              </a:tr>
              <a:tr h="152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проведенных курсов лечения,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13" marR="68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35669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4B04F40-45E1-4C67-89F8-36FDB30AC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849" y="866586"/>
            <a:ext cx="98844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(5122)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792;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единица 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642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C4D31F9-8C59-4EE2-92CD-382A2D24650D}"/>
              </a:ext>
            </a:extLst>
          </p:cNvPr>
          <p:cNvSpPr/>
          <p:nvPr/>
        </p:nvSpPr>
        <p:spPr>
          <a:xfrm>
            <a:off x="5461234" y="2727621"/>
            <a:ext cx="2994869" cy="1837189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Данные в таб. 5122  стр. 2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сравниваем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 с таб. 5121  стр. 5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Разницу пояснить!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9A1A6C-66EA-49EC-BDC9-8DE37D133C63}"/>
              </a:ext>
            </a:extLst>
          </p:cNvPr>
          <p:cNvSpPr/>
          <p:nvPr/>
        </p:nvSpPr>
        <p:spPr>
          <a:xfrm>
            <a:off x="8150417" y="4071707"/>
            <a:ext cx="2994869" cy="1837189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Данные в таб. 5122 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сверяем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с таб. 4201 и таб. 5120</a:t>
            </a: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E654C58-DB98-4307-ADE0-429EE8CFEEC6}"/>
              </a:ext>
            </a:extLst>
          </p:cNvPr>
          <p:cNvSpPr/>
          <p:nvPr/>
        </p:nvSpPr>
        <p:spPr>
          <a:xfrm>
            <a:off x="1152088" y="4415690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(5121)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Код по ОКЕИ: человек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792;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единица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642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Число процедур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радионуклидной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терапии при помощи открытых радионуклидов 1 ______, из них: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радиойодтерапии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йодом-131  2 _____;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остеотропными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РФП  3 ______, с другими РФП  4 ______;  </a:t>
            </a:r>
            <a:r>
              <a:rPr lang="ru-RU" sz="1100" dirty="0">
                <a:highlight>
                  <a:srgbClr val="FFCC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пациентов, пролеченных методами </a:t>
            </a:r>
            <a:r>
              <a:rPr lang="ru-RU" sz="1100" dirty="0" err="1">
                <a:highlight>
                  <a:srgbClr val="FFCC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радионуклидной</a:t>
            </a:r>
            <a:r>
              <a:rPr lang="ru-RU" sz="1100" dirty="0">
                <a:highlight>
                  <a:srgbClr val="FFCC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терапии  5 ________, </a:t>
            </a:r>
            <a:endParaRPr lang="ru-RU" sz="1200" dirty="0">
              <a:highlight>
                <a:srgbClr val="FFCC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них: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радиойодтерапии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йодом-131  6 ______, с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остеотропными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РФП    7 _______, с другими РФП  8 _______.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07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D02687-07F7-4C3B-9639-A07F0A0729C9}"/>
              </a:ext>
            </a:extLst>
          </p:cNvPr>
          <p:cNvSpPr/>
          <p:nvPr/>
        </p:nvSpPr>
        <p:spPr>
          <a:xfrm>
            <a:off x="1311479" y="1123895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10. Деятельность дистанционно-диагностических кабинетов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(5124)                                              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 по ОКЕИ: единица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642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Число проведенных ЭКГ исследований  1 ___________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83CDFA9-A5DD-4807-B79C-BD33E721E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91991"/>
              </p:ext>
            </p:extLst>
          </p:nvPr>
        </p:nvGraphicFramePr>
        <p:xfrm>
          <a:off x="2810446" y="4949276"/>
          <a:ext cx="8297357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5502807">
                  <a:extLst>
                    <a:ext uri="{9D8B030D-6E8A-4147-A177-3AD203B41FA5}">
                      <a16:colId xmlns:a16="http://schemas.microsoft.com/office/drawing/2014/main" val="796623935"/>
                    </a:ext>
                  </a:extLst>
                </a:gridCol>
                <a:gridCol w="960834">
                  <a:extLst>
                    <a:ext uri="{9D8B030D-6E8A-4147-A177-3AD203B41FA5}">
                      <a16:colId xmlns:a16="http://schemas.microsoft.com/office/drawing/2014/main" val="2030266600"/>
                    </a:ext>
                  </a:extLst>
                </a:gridCol>
                <a:gridCol w="1833716">
                  <a:extLst>
                    <a:ext uri="{9D8B030D-6E8A-4147-A177-3AD203B41FA5}">
                      <a16:colId xmlns:a16="http://schemas.microsoft.com/office/drawing/2014/main" val="475589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Методы исследования систем организма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исследований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944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864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ЭКГ (из стр. 7 т. 5401)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315400"/>
                  </a:ext>
                </a:extLst>
              </a:tr>
              <a:tr h="51961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из них с компьютерным анализом данных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265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ЭКГ в ДДК (из п. 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945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Стресс-ЭКГ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6109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F0ABF6F-0FDA-43B3-BB70-D3B2CC00F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447" y="4505232"/>
            <a:ext cx="82973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2025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2025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2025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2025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2025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2025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2025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2025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2025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  <a:tab pos="4806950" algn="ctr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15. Методы функциональной диагностики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  <a:tab pos="4806950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(5402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79B3D588-1317-4AF2-AB6C-807653A2FC14}"/>
              </a:ext>
            </a:extLst>
          </p:cNvPr>
          <p:cNvSpPr/>
          <p:nvPr/>
        </p:nvSpPr>
        <p:spPr>
          <a:xfrm>
            <a:off x="6560191" y="2139193"/>
            <a:ext cx="3565321" cy="1686187"/>
          </a:xfrm>
          <a:prstGeom prst="wedgeEllipseCallout">
            <a:avLst>
              <a:gd name="adj1" fmla="val 38461"/>
              <a:gd name="adj2" fmla="val 16449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3350CF29-49A6-4291-B894-F9AF162BBC71}"/>
              </a:ext>
            </a:extLst>
          </p:cNvPr>
          <p:cNvSpPr/>
          <p:nvPr/>
        </p:nvSpPr>
        <p:spPr>
          <a:xfrm>
            <a:off x="6560190" y="2139194"/>
            <a:ext cx="3565321" cy="1686186"/>
          </a:xfrm>
          <a:prstGeom prst="wedgeEllipseCallout">
            <a:avLst>
              <a:gd name="adj1" fmla="val -107677"/>
              <a:gd name="adj2" fmla="val -6267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Данные таб. 5124 должны быть равны сведениям, указанным в таб. 5402 в строке 3 графе 3</a:t>
            </a:r>
          </a:p>
        </p:txBody>
      </p:sp>
    </p:spTree>
    <p:extLst>
      <p:ext uri="{BB962C8B-B14F-4D97-AF65-F5344CB8AC3E}">
        <p14:creationId xmlns:p14="http://schemas.microsoft.com/office/powerpoint/2010/main" val="29169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3947B06-A137-4CA5-AA47-5ADA89B49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490580"/>
              </p:ext>
            </p:extLst>
          </p:nvPr>
        </p:nvGraphicFramePr>
        <p:xfrm>
          <a:off x="1211510" y="1231330"/>
          <a:ext cx="9601199" cy="2478914"/>
        </p:xfrm>
        <a:graphic>
          <a:graphicData uri="http://schemas.openxmlformats.org/drawingml/2006/table">
            <a:tbl>
              <a:tblPr firstRow="1" firstCol="1" bandRow="1"/>
              <a:tblGrid>
                <a:gridCol w="4631619">
                  <a:extLst>
                    <a:ext uri="{9D8B030D-6E8A-4147-A177-3AD203B41FA5}">
                      <a16:colId xmlns:a16="http://schemas.microsoft.com/office/drawing/2014/main" val="2056140705"/>
                    </a:ext>
                  </a:extLst>
                </a:gridCol>
                <a:gridCol w="670164">
                  <a:extLst>
                    <a:ext uri="{9D8B030D-6E8A-4147-A177-3AD203B41FA5}">
                      <a16:colId xmlns:a16="http://schemas.microsoft.com/office/drawing/2014/main" val="808434475"/>
                    </a:ext>
                  </a:extLst>
                </a:gridCol>
                <a:gridCol w="1588038">
                  <a:extLst>
                    <a:ext uri="{9D8B030D-6E8A-4147-A177-3AD203B41FA5}">
                      <a16:colId xmlns:a16="http://schemas.microsoft.com/office/drawing/2014/main" val="3647421878"/>
                    </a:ext>
                  </a:extLst>
                </a:gridCol>
                <a:gridCol w="1355689">
                  <a:extLst>
                    <a:ext uri="{9D8B030D-6E8A-4147-A177-3AD203B41FA5}">
                      <a16:colId xmlns:a16="http://schemas.microsoft.com/office/drawing/2014/main" val="1635342508"/>
                    </a:ext>
                  </a:extLst>
                </a:gridCol>
                <a:gridCol w="1355689">
                  <a:extLst>
                    <a:ext uri="{9D8B030D-6E8A-4147-A177-3AD203B41FA5}">
                      <a16:colId xmlns:a16="http://schemas.microsoft.com/office/drawing/2014/main" val="229588402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6077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подразделениях, оказывающих медицинскую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помощь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амбулаторных условиях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условиях дневного стационара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750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724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обследованных лиц – всего,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632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из них (стр. 1): детей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27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лиц старше трудоспособного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027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Сделано исследований – всего, ед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112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из них (стр. 4): детям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963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лицам старше трудоспособного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815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Сделано исследований (из стр. 4),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сердечно-сосудистой системы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894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051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нервной системы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698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051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системы внешнего дыхания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524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других систем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27374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23EBE5F-4627-4B93-930A-18E813D28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379" y="800443"/>
            <a:ext cx="981711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14. Деятельность кабинетов функциональной диагностики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(5401)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			              Коды по ОКЕИ: человек – 792;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3427DB6-21C2-479A-AB87-7AA4E32E5A68}"/>
              </a:ext>
            </a:extLst>
          </p:cNvPr>
          <p:cNvSpPr/>
          <p:nvPr/>
        </p:nvSpPr>
        <p:spPr>
          <a:xfrm>
            <a:off x="8078598" y="2248249"/>
            <a:ext cx="3053593" cy="13109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Графа 3 может быть больше суммы граф 4+5 за счет исследований, выполненных пациентам, получавших медицинскую помощь в стационарных условиях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4EA3972-65F5-4BDD-9582-1BE01A9CB174}"/>
              </a:ext>
            </a:extLst>
          </p:cNvPr>
          <p:cNvSpPr/>
          <p:nvPr/>
        </p:nvSpPr>
        <p:spPr>
          <a:xfrm>
            <a:off x="7835317" y="3993160"/>
            <a:ext cx="3145173" cy="1317071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Числу исследований (строка 7) соответствует графа 3 журнала регистрации без права перевода в условные единицы, т.е. учету подлежит весь метод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416362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DFF3C20-AECB-456F-8C3B-A95AEA6C8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86410"/>
              </p:ext>
            </p:extLst>
          </p:nvPr>
        </p:nvGraphicFramePr>
        <p:xfrm>
          <a:off x="1020771" y="1333525"/>
          <a:ext cx="4882172" cy="4585143"/>
        </p:xfrm>
        <a:graphic>
          <a:graphicData uri="http://schemas.openxmlformats.org/drawingml/2006/table">
            <a:tbl>
              <a:tblPr firstRow="1" firstCol="1" bandRow="1"/>
              <a:tblGrid>
                <a:gridCol w="3237856">
                  <a:extLst>
                    <a:ext uri="{9D8B030D-6E8A-4147-A177-3AD203B41FA5}">
                      <a16:colId xmlns:a16="http://schemas.microsoft.com/office/drawing/2014/main" val="700749242"/>
                    </a:ext>
                  </a:extLst>
                </a:gridCol>
                <a:gridCol w="565356">
                  <a:extLst>
                    <a:ext uri="{9D8B030D-6E8A-4147-A177-3AD203B41FA5}">
                      <a16:colId xmlns:a16="http://schemas.microsoft.com/office/drawing/2014/main" val="1465824303"/>
                    </a:ext>
                  </a:extLst>
                </a:gridCol>
                <a:gridCol w="1078960">
                  <a:extLst>
                    <a:ext uri="{9D8B030D-6E8A-4147-A177-3AD203B41FA5}">
                      <a16:colId xmlns:a16="http://schemas.microsoft.com/office/drawing/2014/main" val="568971469"/>
                    </a:ext>
                  </a:extLst>
                </a:gridCol>
              </a:tblGrid>
              <a:tr h="179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Методы исследования систем организма</a:t>
                      </a: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исследований</a:t>
                      </a: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602024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0353" marR="403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016134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ЭКГ (из стр. 7 т. 5401) 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457960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из них с компьютерным анализом данных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536954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ЭКГ в ДДК (из п. 1)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414625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Стресс-ЭКГ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385408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ЧПЭС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745335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Холтеровское мониторирование (ХМ) ЭКГ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492816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 АД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415079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Поликардиография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283547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Исследование центральной гемодинамики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772961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методом реографии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583859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Исследование периферического кровообращения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93543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реовазография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33469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Другие методы исследования сердечно-сосудистой системы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00577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ЭЭГ (из стр. 8 т. 5401): 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645010"/>
                  </a:ext>
                </a:extLst>
              </a:tr>
              <a:tr h="143686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 компьютерной обработкой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33973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Вызванные потенциалы мозга (ВПМ)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039028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Реоэнцефалография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069172"/>
                  </a:ext>
                </a:extLst>
              </a:tr>
              <a:tr h="133665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 компьютерной обработкой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290316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Электромиография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263607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 компьютерной обработкой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229394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Спирографические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пробы (из стр. 9 т. 5401)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732123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анализом петли поток-объем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80719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Исследование остаточного объема легких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516483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Исследование аэродинамического сопротивления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дыхат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путей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601348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Исследование легочного газообмена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022216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для определения диффузионной способности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478480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из них: при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спировелоэргометрии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644362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 marL="8001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для определения основного обмена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153234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Исследование газового состава крови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509906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Непрямая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фотооксигемометрия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пульсооксиметрия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461449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Другие методы исследования системы внешнего дыхания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49463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Исследование моторики органов желудочно-кишечного тракта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166180"/>
                  </a:ext>
                </a:extLst>
              </a:tr>
              <a:tr h="162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Исследование запирательного аппарата прямой кишки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120493"/>
                  </a:ext>
                </a:extLst>
              </a:tr>
              <a:tr h="34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методы исследования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</a:p>
                  </a:txBody>
                  <a:tcPr marL="40353" marR="40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353" marR="40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20160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6419A66-954E-4BCA-B772-5766E40D9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134" y="797991"/>
            <a:ext cx="500880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2025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2025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2025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2025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2025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2025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2025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2025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2025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  <a:tab pos="4806950" algn="ctr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15. Методы функциональной диагностики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  <a:tab pos="4806950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(5402)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D41280F-3906-4A6D-B47F-5957DC2084E0}"/>
              </a:ext>
            </a:extLst>
          </p:cNvPr>
          <p:cNvSpPr/>
          <p:nvPr/>
        </p:nvSpPr>
        <p:spPr>
          <a:xfrm>
            <a:off x="6162420" y="1228877"/>
            <a:ext cx="5008809" cy="19086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Данные таблиц </a:t>
            </a:r>
            <a:r>
              <a:rPr lang="ru-RU" sz="1200" b="1" u="sng" dirty="0">
                <a:solidFill>
                  <a:schemeClr val="tx1"/>
                </a:solidFill>
              </a:rPr>
              <a:t>должны совпадать</a:t>
            </a:r>
            <a:r>
              <a:rPr lang="ru-RU" sz="1200" b="1" dirty="0">
                <a:solidFill>
                  <a:schemeClr val="tx1"/>
                </a:solidFill>
              </a:rPr>
              <a:t>, т.к. есть строки куда включены все ДРУГИЕ методы диагностики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                  таб.5401                                           таб. 5402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                  строка 7        =        сумме строк 1+4+5+6+7+8+9+11+13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                  строка 9        =        сумме строк 21+23+24+25+29+30+31     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                  строка 10       =        сумме строк 32+33+34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14DD12A-1D01-4744-86EA-CA232CE642FB}"/>
              </a:ext>
            </a:extLst>
          </p:cNvPr>
          <p:cNvSpPr/>
          <p:nvPr/>
        </p:nvSpPr>
        <p:spPr>
          <a:xfrm>
            <a:off x="6753138" y="3884102"/>
            <a:ext cx="4303552" cy="203456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 Данные таблиц  </a:t>
            </a:r>
            <a:r>
              <a:rPr lang="ru-RU" sz="1400" b="1" u="sng" dirty="0">
                <a:solidFill>
                  <a:prstClr val="black"/>
                </a:solidFill>
              </a:rPr>
              <a:t>могут не совпадать!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</a:rPr>
              <a:t>             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</a:rPr>
              <a:t>       таб.5401                                таб. 5402</a:t>
            </a:r>
          </a:p>
          <a:p>
            <a:pPr lvl="0" algn="ctr"/>
            <a:endParaRPr lang="ru-RU" sz="1400" b="1" dirty="0">
              <a:solidFill>
                <a:prstClr val="black"/>
              </a:solidFill>
            </a:endParaRPr>
          </a:p>
          <a:p>
            <a:pPr lvl="0"/>
            <a:r>
              <a:rPr lang="ru-RU" sz="1400" b="1" dirty="0">
                <a:solidFill>
                  <a:prstClr val="black"/>
                </a:solidFill>
              </a:rPr>
              <a:t>       строка 8    </a:t>
            </a:r>
            <a:r>
              <a:rPr lang="ru-RU" sz="1400" b="1" dirty="0" err="1">
                <a:solidFill>
                  <a:prstClr val="black"/>
                </a:solidFill>
              </a:rPr>
              <a:t>м.б</a:t>
            </a:r>
            <a:r>
              <a:rPr lang="ru-RU" sz="1400" b="1" dirty="0">
                <a:solidFill>
                  <a:prstClr val="black"/>
                </a:solidFill>
              </a:rPr>
              <a:t>. ≠    сумме строк 14+16+17+19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</a:rPr>
              <a:t>                     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</a:rPr>
              <a:t>                        </a:t>
            </a:r>
            <a:r>
              <a:rPr lang="ru-RU" sz="1400" b="1" u="sng" dirty="0">
                <a:solidFill>
                  <a:prstClr val="black"/>
                </a:solidFill>
              </a:rPr>
              <a:t>Разницу – пояснить!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                                     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973EB34-B6BE-4859-9C7B-08F150CB666C}"/>
              </a:ext>
            </a:extLst>
          </p:cNvPr>
          <p:cNvCxnSpPr/>
          <p:nvPr/>
        </p:nvCxnSpPr>
        <p:spPr>
          <a:xfrm flipV="1">
            <a:off x="5243119" y="1820411"/>
            <a:ext cx="2525087" cy="138418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98C2995-7FE7-47A9-AE5E-F709CC047BA8}"/>
              </a:ext>
            </a:extLst>
          </p:cNvPr>
          <p:cNvCxnSpPr/>
          <p:nvPr/>
        </p:nvCxnSpPr>
        <p:spPr>
          <a:xfrm flipV="1">
            <a:off x="4957894" y="1837189"/>
            <a:ext cx="2927757" cy="35904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8AA18F8-B113-4529-BEB7-FF185686FFC3}"/>
              </a:ext>
            </a:extLst>
          </p:cNvPr>
          <p:cNvCxnSpPr>
            <a:cxnSpLocks/>
          </p:cNvCxnSpPr>
          <p:nvPr/>
        </p:nvCxnSpPr>
        <p:spPr>
          <a:xfrm flipV="1">
            <a:off x="5664584" y="1820412"/>
            <a:ext cx="2355291" cy="409825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45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1CA111C-F27D-4AC0-8D20-7812061AB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60153"/>
              </p:ext>
            </p:extLst>
          </p:nvPr>
        </p:nvGraphicFramePr>
        <p:xfrm>
          <a:off x="914400" y="1208016"/>
          <a:ext cx="5147334" cy="43624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401005">
                  <a:extLst>
                    <a:ext uri="{9D8B030D-6E8A-4147-A177-3AD203B41FA5}">
                      <a16:colId xmlns:a16="http://schemas.microsoft.com/office/drawing/2014/main" val="1570545168"/>
                    </a:ext>
                  </a:extLst>
                </a:gridCol>
                <a:gridCol w="359211">
                  <a:extLst>
                    <a:ext uri="{9D8B030D-6E8A-4147-A177-3AD203B41FA5}">
                      <a16:colId xmlns:a16="http://schemas.microsoft.com/office/drawing/2014/main" val="4084999802"/>
                    </a:ext>
                  </a:extLst>
                </a:gridCol>
                <a:gridCol w="693559">
                  <a:extLst>
                    <a:ext uri="{9D8B030D-6E8A-4147-A177-3AD203B41FA5}">
                      <a16:colId xmlns:a16="http://schemas.microsoft.com/office/drawing/2014/main" val="3380865783"/>
                    </a:ext>
                  </a:extLst>
                </a:gridCol>
                <a:gridCol w="693559">
                  <a:extLst>
                    <a:ext uri="{9D8B030D-6E8A-4147-A177-3AD203B41FA5}">
                      <a16:colId xmlns:a16="http://schemas.microsoft.com/office/drawing/2014/main" val="3045463401"/>
                    </a:ext>
                  </a:extLst>
                </a:gridCol>
              </a:tblGrid>
              <a:tr h="952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аппаратов и оборудования     </a:t>
                      </a: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единиц</a:t>
                      </a: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638521"/>
                  </a:ext>
                </a:extLst>
              </a:tr>
              <a:tr h="380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отделениях анестезиологии-реанимации</a:t>
                      </a: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694295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944031"/>
                  </a:ext>
                </a:extLst>
              </a:tr>
              <a:tr h="108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Аппаратурное оснащение: электрокардиографы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760315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Системы ХМ ЭКГ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585860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Системы СМ АД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54875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Комплексы для дозированной физической нагрузки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699434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Поликардиографы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512559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Реографы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477436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Электроэнцефалографы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446667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Электромиографы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703703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Спирографы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600931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Приборы для индивидуального контроля дыхания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411642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Бодиплетизмографы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575109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Другие аппараты для исследования остаточного объема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80036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Другие аппараты для исследования аэродинамического сопротивления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425896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Анализаторы газового состава воздушных смесей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663355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Анализаторы газового состава крови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003667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Пульсооксиметры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245481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Другие приборы для функциональной диагностики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481632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Аппараты для ИВЛ, всего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529204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Аппараты для наркоза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107497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Мониторы глубины анестезии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383649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Мониторы пациента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801172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Мультигазмониторы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973062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Дефибрилляторы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785374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Аппараты ультразвуковой навигации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814786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Шприцевые помпы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380513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Инфузионные насосы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657745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Общее количество единиц аппаратуры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177311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них: в эксплуатации до 3-х лет включительно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311527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от 4-х до 5-ти лет включительно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144825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от 6-ти до 10-ти лет включительно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</a:p>
                  </a:txBody>
                  <a:tcPr marL="29275" marR="29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75" marR="292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7697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C2605E1-1067-4A36-BBCB-A50E8BED8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62" y="777129"/>
            <a:ext cx="54585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76400" algn="l"/>
                <a:tab pos="48069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  <a:tab pos="4806950" algn="ctr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16. Оснащение аппаратурой и оборудованием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  <a:tab pos="4806950" algn="ctr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(5404)	          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955DCE8-E0AA-427A-AD5C-FD7425BC8BF3}"/>
              </a:ext>
            </a:extLst>
          </p:cNvPr>
          <p:cNvSpPr/>
          <p:nvPr/>
        </p:nvSpPr>
        <p:spPr>
          <a:xfrm>
            <a:off x="4901967" y="2315361"/>
            <a:ext cx="6375633" cy="201965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Данные  таб. 5404 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050" b="1" dirty="0">
                <a:solidFill>
                  <a:schemeClr val="tx1"/>
                </a:solidFill>
              </a:rPr>
              <a:t>Сумма строк 1+5+7+9+11+12+14+16+18+20+22+23+24+25+27+28+29+30+33+34+35+37+38+39+40+41 </a:t>
            </a:r>
          </a:p>
          <a:p>
            <a:r>
              <a:rPr lang="ru-RU" sz="1050" b="1" dirty="0">
                <a:solidFill>
                  <a:schemeClr val="tx1"/>
                </a:solidFill>
              </a:rPr>
              <a:t>  Равна строке 42</a:t>
            </a:r>
          </a:p>
          <a:p>
            <a:endParaRPr lang="ru-RU" sz="10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Сумма строк 43+44+45+оборудование старше 10 лет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                                 Равна строке 42</a:t>
            </a:r>
          </a:p>
        </p:txBody>
      </p:sp>
    </p:spTree>
    <p:extLst>
      <p:ext uri="{BB962C8B-B14F-4D97-AF65-F5344CB8AC3E}">
        <p14:creationId xmlns:p14="http://schemas.microsoft.com/office/powerpoint/2010/main" val="2805552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3178AA2-009F-42B1-B15D-A267A9383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137189"/>
              </p:ext>
            </p:extLst>
          </p:nvPr>
        </p:nvGraphicFramePr>
        <p:xfrm>
          <a:off x="1173905" y="1253056"/>
          <a:ext cx="7010624" cy="4351888"/>
        </p:xfrm>
        <a:graphic>
          <a:graphicData uri="http://schemas.openxmlformats.org/drawingml/2006/table">
            <a:tbl>
              <a:tblPr firstRow="1" firstCol="1" bandRow="1"/>
              <a:tblGrid>
                <a:gridCol w="3153286">
                  <a:extLst>
                    <a:ext uri="{9D8B030D-6E8A-4147-A177-3AD203B41FA5}">
                      <a16:colId xmlns:a16="http://schemas.microsoft.com/office/drawing/2014/main" val="3727626589"/>
                    </a:ext>
                  </a:extLst>
                </a:gridCol>
                <a:gridCol w="434459">
                  <a:extLst>
                    <a:ext uri="{9D8B030D-6E8A-4147-A177-3AD203B41FA5}">
                      <a16:colId xmlns:a16="http://schemas.microsoft.com/office/drawing/2014/main" val="763827072"/>
                    </a:ext>
                  </a:extLst>
                </a:gridCol>
                <a:gridCol w="344451">
                  <a:extLst>
                    <a:ext uri="{9D8B030D-6E8A-4147-A177-3AD203B41FA5}">
                      <a16:colId xmlns:a16="http://schemas.microsoft.com/office/drawing/2014/main" val="3521465634"/>
                    </a:ext>
                  </a:extLst>
                </a:gridCol>
                <a:gridCol w="802710">
                  <a:extLst>
                    <a:ext uri="{9D8B030D-6E8A-4147-A177-3AD203B41FA5}">
                      <a16:colId xmlns:a16="http://schemas.microsoft.com/office/drawing/2014/main" val="187847938"/>
                    </a:ext>
                  </a:extLst>
                </a:gridCol>
                <a:gridCol w="368252">
                  <a:extLst>
                    <a:ext uri="{9D8B030D-6E8A-4147-A177-3AD203B41FA5}">
                      <a16:colId xmlns:a16="http://schemas.microsoft.com/office/drawing/2014/main" val="3715876720"/>
                    </a:ext>
                  </a:extLst>
                </a:gridCol>
                <a:gridCol w="368252">
                  <a:extLst>
                    <a:ext uri="{9D8B030D-6E8A-4147-A177-3AD203B41FA5}">
                      <a16:colId xmlns:a16="http://schemas.microsoft.com/office/drawing/2014/main" val="1517748725"/>
                    </a:ext>
                  </a:extLst>
                </a:gridCol>
                <a:gridCol w="368252">
                  <a:extLst>
                    <a:ext uri="{9D8B030D-6E8A-4147-A177-3AD203B41FA5}">
                      <a16:colId xmlns:a16="http://schemas.microsoft.com/office/drawing/2014/main" val="3263332884"/>
                    </a:ext>
                  </a:extLst>
                </a:gridCol>
                <a:gridCol w="368252">
                  <a:extLst>
                    <a:ext uri="{9D8B030D-6E8A-4147-A177-3AD203B41FA5}">
                      <a16:colId xmlns:a16="http://schemas.microsoft.com/office/drawing/2014/main" val="658988586"/>
                    </a:ext>
                  </a:extLst>
                </a:gridCol>
                <a:gridCol w="802710">
                  <a:extLst>
                    <a:ext uri="{9D8B030D-6E8A-4147-A177-3AD203B41FA5}">
                      <a16:colId xmlns:a16="http://schemas.microsoft.com/office/drawing/2014/main" val="180331359"/>
                    </a:ext>
                  </a:extLst>
                </a:gridCol>
              </a:tblGrid>
              <a:tr h="20660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Патологоанатомические вскрытия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402942"/>
                  </a:ext>
                </a:extLst>
              </a:tr>
              <a:tr h="119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по категориям сложности 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вне медицинских организаций, оказывающих медицинскую помощь </a:t>
                      </a:r>
                      <a:b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стационарных условиях</a:t>
                      </a:r>
                      <a:b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(из гр. 3)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316319"/>
                  </a:ext>
                </a:extLst>
              </a:tr>
              <a:tr h="658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97222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54414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патологоанатомических вскрытий, всего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829288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умерших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172802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в том числе: </a:t>
                      </a:r>
                    </a:p>
                    <a:p>
                      <a:pPr marL="107950">
                        <a:spcAft>
                          <a:spcPts val="0"/>
                        </a:spcAft>
                        <a:tabLst>
                          <a:tab pos="36068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детей (0–17 лет включительно)                                                     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176615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из них: </a:t>
                      </a: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новорожденных, умерших в возрасте 0–6 суток (168 час.)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1.1.1.1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451032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из них родившихся в сроке</a:t>
                      </a: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беременности 22–27 недель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1.1.1.1.1.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520882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детей, умерших в возрасте 7 дней – 11 месяцев 29 дней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1.1.1.2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456372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детей, умерших в возрасте 1–4 года включительно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1.1.1.3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543059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детей, умерших в возрасте 5–14 лет включительно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1.1.1.4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829196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детей, умерших в возрасте 15–17 лет включительно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1.1.1.5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119113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лиц в трудоспособном возрасте 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1.1.2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771377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лиц в возрасте старше трудоспособного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1.1.3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465633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мертворожденных 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733276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них мертворожденных при сроке беременности 22–27 недель 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1.2.1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794592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выкидышей при сроке беременности менее 22 нед. и массой тела менее 500 г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125027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Из стр. 1 умершие от 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COVID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-19 (по первоначальной причине)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209866"/>
                  </a:ext>
                </a:extLst>
              </a:tr>
              <a:tr h="291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объектов посмертного патологоанатомического исследования материала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патологоанатомических вскрытий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89250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833D23C-AC8A-43A1-8FC3-986A9C160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05" y="822169"/>
            <a:ext cx="70106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19.2. Посмертные патологоанатомические исследования (вскрытия)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(5503)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                                           	                                                                    Код по ОКЕИ: человек – 792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39EBD5E-BD3B-4914-B86E-9DDE45053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615842"/>
              </p:ext>
            </p:extLst>
          </p:nvPr>
        </p:nvGraphicFramePr>
        <p:xfrm>
          <a:off x="1697781" y="4007096"/>
          <a:ext cx="9101434" cy="2174546"/>
        </p:xfrm>
        <a:graphic>
          <a:graphicData uri="http://schemas.openxmlformats.org/drawingml/2006/table">
            <a:tbl>
              <a:tblPr firstRow="1" firstCol="1" bandRow="1"/>
              <a:tblGrid>
                <a:gridCol w="1384183">
                  <a:extLst>
                    <a:ext uri="{9D8B030D-6E8A-4147-A177-3AD203B41FA5}">
                      <a16:colId xmlns:a16="http://schemas.microsoft.com/office/drawing/2014/main" val="4092579632"/>
                    </a:ext>
                  </a:extLst>
                </a:gridCol>
                <a:gridCol w="553673">
                  <a:extLst>
                    <a:ext uri="{9D8B030D-6E8A-4147-A177-3AD203B41FA5}">
                      <a16:colId xmlns:a16="http://schemas.microsoft.com/office/drawing/2014/main" val="1042160401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val="835820923"/>
                    </a:ext>
                  </a:extLst>
                </a:gridCol>
                <a:gridCol w="520117">
                  <a:extLst>
                    <a:ext uri="{9D8B030D-6E8A-4147-A177-3AD203B41FA5}">
                      <a16:colId xmlns:a16="http://schemas.microsoft.com/office/drawing/2014/main" val="865853442"/>
                    </a:ext>
                  </a:extLst>
                </a:gridCol>
                <a:gridCol w="824044">
                  <a:extLst>
                    <a:ext uri="{9D8B030D-6E8A-4147-A177-3AD203B41FA5}">
                      <a16:colId xmlns:a16="http://schemas.microsoft.com/office/drawing/2014/main" val="951340624"/>
                    </a:ext>
                  </a:extLst>
                </a:gridCol>
                <a:gridCol w="600605">
                  <a:extLst>
                    <a:ext uri="{9D8B030D-6E8A-4147-A177-3AD203B41FA5}">
                      <a16:colId xmlns:a16="http://schemas.microsoft.com/office/drawing/2014/main" val="758530135"/>
                    </a:ext>
                  </a:extLst>
                </a:gridCol>
                <a:gridCol w="515236">
                  <a:extLst>
                    <a:ext uri="{9D8B030D-6E8A-4147-A177-3AD203B41FA5}">
                      <a16:colId xmlns:a16="http://schemas.microsoft.com/office/drawing/2014/main" val="1495806392"/>
                    </a:ext>
                  </a:extLst>
                </a:gridCol>
                <a:gridCol w="600605">
                  <a:extLst>
                    <a:ext uri="{9D8B030D-6E8A-4147-A177-3AD203B41FA5}">
                      <a16:colId xmlns:a16="http://schemas.microsoft.com/office/drawing/2014/main" val="1430512688"/>
                    </a:ext>
                  </a:extLst>
                </a:gridCol>
                <a:gridCol w="515236">
                  <a:extLst>
                    <a:ext uri="{9D8B030D-6E8A-4147-A177-3AD203B41FA5}">
                      <a16:colId xmlns:a16="http://schemas.microsoft.com/office/drawing/2014/main" val="2443062710"/>
                    </a:ext>
                  </a:extLst>
                </a:gridCol>
                <a:gridCol w="428658">
                  <a:extLst>
                    <a:ext uri="{9D8B030D-6E8A-4147-A177-3AD203B41FA5}">
                      <a16:colId xmlns:a16="http://schemas.microsoft.com/office/drawing/2014/main" val="1442026337"/>
                    </a:ext>
                  </a:extLst>
                </a:gridCol>
                <a:gridCol w="514631">
                  <a:extLst>
                    <a:ext uri="{9D8B030D-6E8A-4147-A177-3AD203B41FA5}">
                      <a16:colId xmlns:a16="http://schemas.microsoft.com/office/drawing/2014/main" val="1978825151"/>
                    </a:ext>
                  </a:extLst>
                </a:gridCol>
                <a:gridCol w="472250">
                  <a:extLst>
                    <a:ext uri="{9D8B030D-6E8A-4147-A177-3AD203B41FA5}">
                      <a16:colId xmlns:a16="http://schemas.microsoft.com/office/drawing/2014/main" val="1233943343"/>
                    </a:ext>
                  </a:extLst>
                </a:gridCol>
                <a:gridCol w="472250">
                  <a:extLst>
                    <a:ext uri="{9D8B030D-6E8A-4147-A177-3AD203B41FA5}">
                      <a16:colId xmlns:a16="http://schemas.microsoft.com/office/drawing/2014/main" val="3412694091"/>
                    </a:ext>
                  </a:extLst>
                </a:gridCol>
                <a:gridCol w="472250">
                  <a:extLst>
                    <a:ext uri="{9D8B030D-6E8A-4147-A177-3AD203B41FA5}">
                      <a16:colId xmlns:a16="http://schemas.microsoft.com/office/drawing/2014/main" val="2255178104"/>
                    </a:ext>
                  </a:extLst>
                </a:gridCol>
                <a:gridCol w="514631">
                  <a:extLst>
                    <a:ext uri="{9D8B030D-6E8A-4147-A177-3AD203B41FA5}">
                      <a16:colId xmlns:a16="http://schemas.microsoft.com/office/drawing/2014/main" val="345396643"/>
                    </a:ext>
                  </a:extLst>
                </a:gridCol>
              </a:tblGrid>
              <a:tr h="13449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болезни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Код </a:t>
                      </a:r>
                      <a:b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МКБ-10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В. Дети (в возрасте 0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 включительно)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11391"/>
                  </a:ext>
                </a:extLst>
              </a:tr>
              <a:tr h="134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Выписано пациентов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Проведено выпи-санными</a:t>
                      </a:r>
                      <a:b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койко-дней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(из гр. 26) в возрасте </a:t>
                      </a:r>
                      <a:b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1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Умерло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374204"/>
                  </a:ext>
                </a:extLst>
              </a:tr>
              <a:tr h="134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доставлен-</a:t>
                      </a:r>
                      <a:b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ных по</a:t>
                      </a:r>
                      <a:b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экстренным</a:t>
                      </a:r>
                      <a:b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показаниям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пациентов, доставлен-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ных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скорой мед. помощью</a:t>
                      </a:r>
                      <a:b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(из гр. 23)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гр. 22</a:t>
                      </a:r>
                      <a:b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возрасте до 1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434" marR="17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гр. 28 умерло </a:t>
                      </a:r>
                      <a:b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возрасте до 1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434" marR="17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64101"/>
                  </a:ext>
                </a:extLst>
              </a:tr>
              <a:tr h="986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проведе-но патоло-гоанато-мичес-ких вскры-тий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установ-лено расхож-дений диагно-зов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проведе-но судеб-но-меди-цинских вскрытий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434" marR="17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установ-лено расхож-дений диагно-зов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322689"/>
                  </a:ext>
                </a:extLst>
              </a:tr>
              <a:tr h="134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16868"/>
                  </a:ext>
                </a:extLst>
              </a:tr>
              <a:tr h="13449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А00-Т98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503593"/>
                  </a:ext>
                </a:extLst>
              </a:tr>
              <a:tr h="368606">
                <a:tc>
                  <a:txBody>
                    <a:bodyPr/>
                    <a:lstStyle/>
                    <a:p>
                      <a:pPr marL="90170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системы кровообращения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I00-I99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246" marR="67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924815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CF85A78D-524F-492A-9E7A-C4E6009B7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781" y="3721387"/>
            <a:ext cx="9101435" cy="27699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(2000)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2D4A3584-442E-4018-9F07-C8988A8DEA6A}"/>
              </a:ext>
            </a:extLst>
          </p:cNvPr>
          <p:cNvSpPr/>
          <p:nvPr/>
        </p:nvSpPr>
        <p:spPr>
          <a:xfrm>
            <a:off x="8506437" y="1253056"/>
            <a:ext cx="2751588" cy="1659078"/>
          </a:xfrm>
          <a:prstGeom prst="wedgeRoundRectCallout">
            <a:avLst>
              <a:gd name="adj1" fmla="val -41380"/>
              <a:gd name="adj2" fmla="val 229840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C03DCF1B-009F-470F-B953-3993EE91C2A3}"/>
              </a:ext>
            </a:extLst>
          </p:cNvPr>
          <p:cNvSpPr/>
          <p:nvPr/>
        </p:nvSpPr>
        <p:spPr>
          <a:xfrm>
            <a:off x="8394195" y="1352551"/>
            <a:ext cx="2976072" cy="1559584"/>
          </a:xfrm>
          <a:prstGeom prst="wedgeRoundRectCallout">
            <a:avLst>
              <a:gd name="adj1" fmla="val -166387"/>
              <a:gd name="adj2" fmla="val 63248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:a16="http://schemas.microsoft.com/office/drawing/2014/main" id="{409BE03B-4904-4E69-A3BA-7A732B41EB56}"/>
              </a:ext>
            </a:extLst>
          </p:cNvPr>
          <p:cNvSpPr/>
          <p:nvPr/>
        </p:nvSpPr>
        <p:spPr>
          <a:xfrm>
            <a:off x="8330267" y="1239373"/>
            <a:ext cx="3039999" cy="2174547"/>
          </a:xfrm>
          <a:prstGeom prst="wedgeRoundRectCallout">
            <a:avLst>
              <a:gd name="adj1" fmla="val -60747"/>
              <a:gd name="adj2" fmla="val 39058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>
              <a:solidFill>
                <a:prstClr val="black"/>
              </a:solidFill>
            </a:endParaRPr>
          </a:p>
          <a:p>
            <a:pPr lvl="0" algn="ctr"/>
            <a:endParaRPr lang="ru-RU" sz="1400" b="1" dirty="0">
              <a:solidFill>
                <a:prstClr val="black"/>
              </a:solidFill>
            </a:endParaRPr>
          </a:p>
          <a:p>
            <a:pPr lvl="0" algn="ctr"/>
            <a:endParaRPr lang="ru-RU" sz="1400" b="1" dirty="0">
              <a:solidFill>
                <a:prstClr val="black"/>
              </a:solidFill>
            </a:endParaRPr>
          </a:p>
          <a:p>
            <a:pPr lvl="0" algn="ctr"/>
            <a:endParaRPr lang="ru-RU" sz="1400" b="1" dirty="0">
              <a:solidFill>
                <a:prstClr val="black"/>
              </a:solidFill>
            </a:endParaRPr>
          </a:p>
          <a:p>
            <a:pPr lvl="0" algn="ctr"/>
            <a:endParaRPr lang="ru-RU" sz="1400" b="1" dirty="0">
              <a:solidFill>
                <a:prstClr val="black"/>
              </a:solidFill>
            </a:endParaRPr>
          </a:p>
          <a:p>
            <a:pPr lvl="0" algn="ctr"/>
            <a:endParaRPr lang="ru-RU" sz="1400" b="1" dirty="0">
              <a:solidFill>
                <a:prstClr val="black"/>
              </a:solidFill>
            </a:endParaRP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Необходимо сверять данные:</a:t>
            </a: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таб. 5503 стр.1.1.1 по графе 3 и графе 9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=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Ф. 14 таб. 2000 стр. 10 графа 29</a:t>
            </a: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B5F0AB-62A3-4E1A-9182-10555989B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930" y="822169"/>
            <a:ext cx="70106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19.2. Посмертные патологоанатомические исследования (вскрытия)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(5503)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                                           	                                                                    Код по ОКЕИ: человек – 792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A43D055-D2A5-4550-A878-DC5DF2F4F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53127"/>
              </p:ext>
            </p:extLst>
          </p:nvPr>
        </p:nvGraphicFramePr>
        <p:xfrm>
          <a:off x="876300" y="1253056"/>
          <a:ext cx="7127254" cy="4180582"/>
        </p:xfrm>
        <a:graphic>
          <a:graphicData uri="http://schemas.openxmlformats.org/drawingml/2006/table">
            <a:tbl>
              <a:tblPr firstRow="1" firstCol="1" bandRow="1"/>
              <a:tblGrid>
                <a:gridCol w="3269916">
                  <a:extLst>
                    <a:ext uri="{9D8B030D-6E8A-4147-A177-3AD203B41FA5}">
                      <a16:colId xmlns:a16="http://schemas.microsoft.com/office/drawing/2014/main" val="3727626589"/>
                    </a:ext>
                  </a:extLst>
                </a:gridCol>
                <a:gridCol w="434459">
                  <a:extLst>
                    <a:ext uri="{9D8B030D-6E8A-4147-A177-3AD203B41FA5}">
                      <a16:colId xmlns:a16="http://schemas.microsoft.com/office/drawing/2014/main" val="763827072"/>
                    </a:ext>
                  </a:extLst>
                </a:gridCol>
                <a:gridCol w="344451">
                  <a:extLst>
                    <a:ext uri="{9D8B030D-6E8A-4147-A177-3AD203B41FA5}">
                      <a16:colId xmlns:a16="http://schemas.microsoft.com/office/drawing/2014/main" val="3521465634"/>
                    </a:ext>
                  </a:extLst>
                </a:gridCol>
                <a:gridCol w="802710">
                  <a:extLst>
                    <a:ext uri="{9D8B030D-6E8A-4147-A177-3AD203B41FA5}">
                      <a16:colId xmlns:a16="http://schemas.microsoft.com/office/drawing/2014/main" val="187847938"/>
                    </a:ext>
                  </a:extLst>
                </a:gridCol>
                <a:gridCol w="368252">
                  <a:extLst>
                    <a:ext uri="{9D8B030D-6E8A-4147-A177-3AD203B41FA5}">
                      <a16:colId xmlns:a16="http://schemas.microsoft.com/office/drawing/2014/main" val="3715876720"/>
                    </a:ext>
                  </a:extLst>
                </a:gridCol>
                <a:gridCol w="368252">
                  <a:extLst>
                    <a:ext uri="{9D8B030D-6E8A-4147-A177-3AD203B41FA5}">
                      <a16:colId xmlns:a16="http://schemas.microsoft.com/office/drawing/2014/main" val="1517748725"/>
                    </a:ext>
                  </a:extLst>
                </a:gridCol>
                <a:gridCol w="368252">
                  <a:extLst>
                    <a:ext uri="{9D8B030D-6E8A-4147-A177-3AD203B41FA5}">
                      <a16:colId xmlns:a16="http://schemas.microsoft.com/office/drawing/2014/main" val="3263332884"/>
                    </a:ext>
                  </a:extLst>
                </a:gridCol>
                <a:gridCol w="368252">
                  <a:extLst>
                    <a:ext uri="{9D8B030D-6E8A-4147-A177-3AD203B41FA5}">
                      <a16:colId xmlns:a16="http://schemas.microsoft.com/office/drawing/2014/main" val="658988586"/>
                    </a:ext>
                  </a:extLst>
                </a:gridCol>
                <a:gridCol w="802710">
                  <a:extLst>
                    <a:ext uri="{9D8B030D-6E8A-4147-A177-3AD203B41FA5}">
                      <a16:colId xmlns:a16="http://schemas.microsoft.com/office/drawing/2014/main" val="180331359"/>
                    </a:ext>
                  </a:extLst>
                </a:gridCol>
              </a:tblGrid>
              <a:tr h="20660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Патологоанатомические вскрытия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402942"/>
                  </a:ext>
                </a:extLst>
              </a:tr>
              <a:tr h="119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по категориям сложности 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вне медицинских организаций, оказывающих медицинскую помощь </a:t>
                      </a:r>
                      <a:b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стационарных условиях</a:t>
                      </a:r>
                      <a:b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(из гр. 3)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16319"/>
                  </a:ext>
                </a:extLst>
              </a:tr>
              <a:tr h="658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97222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4414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патологоанатомических вскрытий, всего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829288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 умерших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172802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в том числе: </a:t>
                      </a:r>
                    </a:p>
                    <a:p>
                      <a:pPr marL="107950">
                        <a:spcAft>
                          <a:spcPts val="0"/>
                        </a:spcAft>
                        <a:tabLst>
                          <a:tab pos="36068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детей (0–17 лет включительно)                                                     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176615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из них: </a:t>
                      </a: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новорожденных, умерших в возрасте 0–6 суток (168 час.)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1.1.1.1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451032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из них родившихся в сроке</a:t>
                      </a: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беременности 22–27 недель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1.1.1.1.1.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520882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детей, умерших в возрасте 7 дней – 11 месяцев 29 дней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1.1.1.2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456372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детей, умерших в возрасте 1–4 года включительно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1.1.1.3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543059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детей, умерших в возрасте 5–14 лет включительно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1.1.1.4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829196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детей, умерших в возрасте 15–17 лет включительно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1.1.1.5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119113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лиц в трудоспособном возрасте 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1.1.2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771377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лиц в возрасте старше трудоспособного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1.1.3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465633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мертворожденных 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733276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них мертворожденных при сроке беременности 22–27 недель 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1.2.1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794592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выкидышей при сроке беременности менее 22 нед. и массой тела менее 500 г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125027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Из стр. 1 умершие от 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COVID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-19 (по первоначальной причине)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209866"/>
                  </a:ext>
                </a:extLst>
              </a:tr>
              <a:tr h="291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объектов посмертного патологоанатомического исследования материала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патологоанатомических вскрытий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892509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2E13496C-9049-4A68-9E0F-0228940FC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4187739"/>
            <a:ext cx="9601204" cy="27699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(2000)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E956B3A-B680-40A2-A34F-D0B9E0EF9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59343"/>
              </p:ext>
            </p:extLst>
          </p:nvPr>
        </p:nvGraphicFramePr>
        <p:xfrm>
          <a:off x="876299" y="4464738"/>
          <a:ext cx="9601205" cy="1571093"/>
        </p:xfrm>
        <a:graphic>
          <a:graphicData uri="http://schemas.openxmlformats.org/drawingml/2006/table">
            <a:tbl>
              <a:tblPr/>
              <a:tblGrid>
                <a:gridCol w="1935390">
                  <a:extLst>
                    <a:ext uri="{9D8B030D-6E8A-4147-A177-3AD203B41FA5}">
                      <a16:colId xmlns:a16="http://schemas.microsoft.com/office/drawing/2014/main" val="74205792"/>
                    </a:ext>
                  </a:extLst>
                </a:gridCol>
                <a:gridCol w="449636">
                  <a:extLst>
                    <a:ext uri="{9D8B030D-6E8A-4147-A177-3AD203B41FA5}">
                      <a16:colId xmlns:a16="http://schemas.microsoft.com/office/drawing/2014/main" val="2656781494"/>
                    </a:ext>
                  </a:extLst>
                </a:gridCol>
                <a:gridCol w="549827">
                  <a:extLst>
                    <a:ext uri="{9D8B030D-6E8A-4147-A177-3AD203B41FA5}">
                      <a16:colId xmlns:a16="http://schemas.microsoft.com/office/drawing/2014/main" val="2322660456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2686719329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4067114406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2946122776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4100305541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1560450515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2715586760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2874710594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3887561633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2514480326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949190764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2994585644"/>
                    </a:ext>
                  </a:extLst>
                </a:gridCol>
              </a:tblGrid>
              <a:tr h="23465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болезни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7333" marR="7333" marT="733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 по МКБ X пересмотра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А. Взрослые (18 лет и старше)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В. Дети (в возрасте 0-17 лет включительно)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75708"/>
                  </a:ext>
                </a:extLst>
              </a:tr>
              <a:tr h="131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Умерло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Умерло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870235"/>
                  </a:ext>
                </a:extLst>
              </a:tr>
              <a:tr h="227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-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гр.28 - умерло в возрасте до 1 года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60525"/>
                  </a:ext>
                </a:extLst>
              </a:tr>
              <a:tr h="718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проведено патолого-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анатомичес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-ких вскрытий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- установлено расхождений диагнозов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проведено судебно-медицинских вскрытий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- установлено расхождений диагнозов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проведено патолого-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анатомичес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-ких вскрытий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- установлено расхождений диагнозов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проведено судебно-медицинских вскрытий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- установлено расхождений диагнозов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65589"/>
                  </a:ext>
                </a:extLst>
              </a:tr>
              <a:tr h="124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705884"/>
                  </a:ext>
                </a:extLst>
              </a:tr>
              <a:tr h="55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болезни системы кровообращения</a:t>
                      </a:r>
                    </a:p>
                  </a:txBody>
                  <a:tcPr marL="65996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I00-I99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20082"/>
                  </a:ext>
                </a:extLst>
              </a:tr>
            </a:tbl>
          </a:graphicData>
        </a:graphic>
      </p:graphicFrame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0F98DDA0-E183-4B2B-9166-87C273163C9D}"/>
              </a:ext>
            </a:extLst>
          </p:cNvPr>
          <p:cNvSpPr/>
          <p:nvPr/>
        </p:nvSpPr>
        <p:spPr>
          <a:xfrm>
            <a:off x="8653768" y="1731821"/>
            <a:ext cx="2297535" cy="1692264"/>
          </a:xfrm>
          <a:prstGeom prst="wedgeRoundRectCallout">
            <a:avLst>
              <a:gd name="adj1" fmla="val -99635"/>
              <a:gd name="adj2" fmla="val 2165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>
              <a:solidFill>
                <a:prstClr val="black"/>
              </a:solidFill>
            </a:endParaRPr>
          </a:p>
          <a:p>
            <a:pPr lvl="0" algn="ctr"/>
            <a:endParaRPr lang="ru-RU" sz="1400" b="1" dirty="0">
              <a:solidFill>
                <a:prstClr val="black"/>
              </a:solidFill>
            </a:endParaRPr>
          </a:p>
          <a:p>
            <a:pPr lvl="0" algn="ctr"/>
            <a:endParaRPr lang="ru-RU" sz="1400" b="1" dirty="0">
              <a:solidFill>
                <a:prstClr val="black"/>
              </a:solidFill>
            </a:endParaRP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13B3948C-C976-4959-BAB6-8FAA54693553}"/>
              </a:ext>
            </a:extLst>
          </p:cNvPr>
          <p:cNvSpPr/>
          <p:nvPr/>
        </p:nvSpPr>
        <p:spPr>
          <a:xfrm>
            <a:off x="8154099" y="1705699"/>
            <a:ext cx="3161601" cy="2162326"/>
          </a:xfrm>
          <a:prstGeom prst="wedgeRoundRectCallout">
            <a:avLst>
              <a:gd name="adj1" fmla="val -50267"/>
              <a:gd name="adj2" fmla="val 72198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u="sng" dirty="0">
                <a:solidFill>
                  <a:prstClr val="black"/>
                </a:solidFill>
              </a:rPr>
              <a:t>Необходимо сверять данные:</a:t>
            </a: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таб. 5503 стр.1.1.  графа 3 - графа 9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=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Ф. 14 таб. 2000 стр. 10 графа 9 + графа 29</a:t>
            </a:r>
          </a:p>
        </p:txBody>
      </p:sp>
    </p:spTree>
    <p:extLst>
      <p:ext uri="{BB962C8B-B14F-4D97-AF65-F5344CB8AC3E}">
        <p14:creationId xmlns:p14="http://schemas.microsoft.com/office/powerpoint/2010/main" val="1921474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DCF7D08-1EA7-4406-A2BF-4522A95E8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79" y="822169"/>
            <a:ext cx="7177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19.2. Посмертные патологоанатомические исследования (вскрытия)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(5503)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                                           	                                                                    Код по ОКЕИ: человек – 792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8D93632-B47B-4843-A77A-126C8933C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391542"/>
              </p:ext>
            </p:extLst>
          </p:nvPr>
        </p:nvGraphicFramePr>
        <p:xfrm>
          <a:off x="1006679" y="1253056"/>
          <a:ext cx="7177849" cy="3315568"/>
        </p:xfrm>
        <a:graphic>
          <a:graphicData uri="http://schemas.openxmlformats.org/drawingml/2006/table">
            <a:tbl>
              <a:tblPr firstRow="1" firstCol="1" bandRow="1"/>
              <a:tblGrid>
                <a:gridCol w="3228502">
                  <a:extLst>
                    <a:ext uri="{9D8B030D-6E8A-4147-A177-3AD203B41FA5}">
                      <a16:colId xmlns:a16="http://schemas.microsoft.com/office/drawing/2014/main" val="3727626589"/>
                    </a:ext>
                  </a:extLst>
                </a:gridCol>
                <a:gridCol w="444822">
                  <a:extLst>
                    <a:ext uri="{9D8B030D-6E8A-4147-A177-3AD203B41FA5}">
                      <a16:colId xmlns:a16="http://schemas.microsoft.com/office/drawing/2014/main" val="763827072"/>
                    </a:ext>
                  </a:extLst>
                </a:gridCol>
                <a:gridCol w="352667">
                  <a:extLst>
                    <a:ext uri="{9D8B030D-6E8A-4147-A177-3AD203B41FA5}">
                      <a16:colId xmlns:a16="http://schemas.microsoft.com/office/drawing/2014/main" val="3521465634"/>
                    </a:ext>
                  </a:extLst>
                </a:gridCol>
                <a:gridCol w="821857">
                  <a:extLst>
                    <a:ext uri="{9D8B030D-6E8A-4147-A177-3AD203B41FA5}">
                      <a16:colId xmlns:a16="http://schemas.microsoft.com/office/drawing/2014/main" val="187847938"/>
                    </a:ext>
                  </a:extLst>
                </a:gridCol>
                <a:gridCol w="377036">
                  <a:extLst>
                    <a:ext uri="{9D8B030D-6E8A-4147-A177-3AD203B41FA5}">
                      <a16:colId xmlns:a16="http://schemas.microsoft.com/office/drawing/2014/main" val="3715876720"/>
                    </a:ext>
                  </a:extLst>
                </a:gridCol>
                <a:gridCol w="377036">
                  <a:extLst>
                    <a:ext uri="{9D8B030D-6E8A-4147-A177-3AD203B41FA5}">
                      <a16:colId xmlns:a16="http://schemas.microsoft.com/office/drawing/2014/main" val="1517748725"/>
                    </a:ext>
                  </a:extLst>
                </a:gridCol>
                <a:gridCol w="377036">
                  <a:extLst>
                    <a:ext uri="{9D8B030D-6E8A-4147-A177-3AD203B41FA5}">
                      <a16:colId xmlns:a16="http://schemas.microsoft.com/office/drawing/2014/main" val="3263332884"/>
                    </a:ext>
                  </a:extLst>
                </a:gridCol>
                <a:gridCol w="377036">
                  <a:extLst>
                    <a:ext uri="{9D8B030D-6E8A-4147-A177-3AD203B41FA5}">
                      <a16:colId xmlns:a16="http://schemas.microsoft.com/office/drawing/2014/main" val="658988586"/>
                    </a:ext>
                  </a:extLst>
                </a:gridCol>
                <a:gridCol w="821857">
                  <a:extLst>
                    <a:ext uri="{9D8B030D-6E8A-4147-A177-3AD203B41FA5}">
                      <a16:colId xmlns:a16="http://schemas.microsoft.com/office/drawing/2014/main" val="180331359"/>
                    </a:ext>
                  </a:extLst>
                </a:gridCol>
              </a:tblGrid>
              <a:tr h="20660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Патологоанатомические вскрытия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402942"/>
                  </a:ext>
                </a:extLst>
              </a:tr>
              <a:tr h="119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по категориям сложности 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вне медицинских организаций, оказывающих медицинскую помощь </a:t>
                      </a:r>
                      <a:b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стационарных условиях</a:t>
                      </a:r>
                      <a:b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(из гр. 3)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316319"/>
                  </a:ext>
                </a:extLst>
              </a:tr>
              <a:tr h="658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97222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54414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патологоанатомических вскрытий, всего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829288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умерших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172802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в том числе: </a:t>
                      </a:r>
                    </a:p>
                    <a:p>
                      <a:pPr marL="107950">
                        <a:spcAft>
                          <a:spcPts val="0"/>
                        </a:spcAft>
                        <a:tabLst>
                          <a:tab pos="36068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детей (0–17 лет включительно)                                                     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176615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из них: </a:t>
                      </a: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новорожденных, умерших в возрасте 0–6 суток (168 час.)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1.1.1.1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451032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лиц в трудоспособном возрасте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733276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лиц в возрасте старше трудоспособного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794592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выкидышей при сроке беременности менее 22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нед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и массой тела менее 500 г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125027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Из стр. 1 умершие от 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COVID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-19 (по первоначальной причине)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209866"/>
                  </a:ext>
                </a:extLst>
              </a:tr>
              <a:tr h="291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объектов посмертного патологоанатомического исследования материала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патологоанатомических вскрытий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892509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2FC09A76-E03F-4ACD-AD4E-A6F4C4980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4187739"/>
            <a:ext cx="9601204" cy="27699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(2000)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195DA50-9240-4C6A-BE0E-6F9E23152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96808"/>
              </p:ext>
            </p:extLst>
          </p:nvPr>
        </p:nvGraphicFramePr>
        <p:xfrm>
          <a:off x="876299" y="4464738"/>
          <a:ext cx="9601205" cy="1571093"/>
        </p:xfrm>
        <a:graphic>
          <a:graphicData uri="http://schemas.openxmlformats.org/drawingml/2006/table">
            <a:tbl>
              <a:tblPr/>
              <a:tblGrid>
                <a:gridCol w="1935390">
                  <a:extLst>
                    <a:ext uri="{9D8B030D-6E8A-4147-A177-3AD203B41FA5}">
                      <a16:colId xmlns:a16="http://schemas.microsoft.com/office/drawing/2014/main" val="74205792"/>
                    </a:ext>
                  </a:extLst>
                </a:gridCol>
                <a:gridCol w="449636">
                  <a:extLst>
                    <a:ext uri="{9D8B030D-6E8A-4147-A177-3AD203B41FA5}">
                      <a16:colId xmlns:a16="http://schemas.microsoft.com/office/drawing/2014/main" val="2656781494"/>
                    </a:ext>
                  </a:extLst>
                </a:gridCol>
                <a:gridCol w="549827">
                  <a:extLst>
                    <a:ext uri="{9D8B030D-6E8A-4147-A177-3AD203B41FA5}">
                      <a16:colId xmlns:a16="http://schemas.microsoft.com/office/drawing/2014/main" val="2322660456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2686719329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4067114406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2946122776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4100305541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1560450515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2715586760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2874710594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3887561633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2514480326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949190764"/>
                    </a:ext>
                  </a:extLst>
                </a:gridCol>
                <a:gridCol w="606032">
                  <a:extLst>
                    <a:ext uri="{9D8B030D-6E8A-4147-A177-3AD203B41FA5}">
                      <a16:colId xmlns:a16="http://schemas.microsoft.com/office/drawing/2014/main" val="2994585644"/>
                    </a:ext>
                  </a:extLst>
                </a:gridCol>
              </a:tblGrid>
              <a:tr h="23465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болезни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7333" marR="7333" marT="7333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 по МКБ X пересмотра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А. Взрослые (18 лет и старше)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В. Дети (в возрасте 0-17 лет включительно)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75708"/>
                  </a:ext>
                </a:extLst>
              </a:tr>
              <a:tr h="131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Умерло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Умерло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870235"/>
                  </a:ext>
                </a:extLst>
              </a:tr>
              <a:tr h="227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-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гр.28 - умерло в возрасте до 1 года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60525"/>
                  </a:ext>
                </a:extLst>
              </a:tr>
              <a:tr h="718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проведено патолого-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анатомичес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-ких вскрытий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- установлено расхождений диагнозов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проведено судебно-медицинских вскрытий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- установлено расхождений диагнозов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проведено патолого-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анатомичес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-ких вскрытий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- установлено расхождений диагнозов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проведено судебно-медицинских вскрытий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- установлено расхождений диагнозов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65589"/>
                  </a:ext>
                </a:extLst>
              </a:tr>
              <a:tr h="124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705884"/>
                  </a:ext>
                </a:extLst>
              </a:tr>
              <a:tr h="55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болезни системы кровообращения</a:t>
                      </a:r>
                    </a:p>
                  </a:txBody>
                  <a:tcPr marL="65996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I00-I99</a:t>
                      </a:r>
                    </a:p>
                  </a:txBody>
                  <a:tcPr marL="7333" marR="7333" marT="73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33" marR="7333" marT="7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20082"/>
                  </a:ext>
                </a:extLst>
              </a:tr>
            </a:tbl>
          </a:graphicData>
        </a:graphic>
      </p:graphicFrame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1A5C715C-A426-40BA-A12E-171457C55FD9}"/>
              </a:ext>
            </a:extLst>
          </p:cNvPr>
          <p:cNvSpPr/>
          <p:nvPr/>
        </p:nvSpPr>
        <p:spPr>
          <a:xfrm>
            <a:off x="8314907" y="1493240"/>
            <a:ext cx="2951508" cy="2147582"/>
          </a:xfrm>
          <a:prstGeom prst="wedgeRoundRectCallout">
            <a:avLst>
              <a:gd name="adj1" fmla="val -157547"/>
              <a:gd name="adj2" fmla="val 50391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5FE87B90-5FA7-434F-A840-C120B9BA7438}"/>
              </a:ext>
            </a:extLst>
          </p:cNvPr>
          <p:cNvSpPr/>
          <p:nvPr/>
        </p:nvSpPr>
        <p:spPr>
          <a:xfrm>
            <a:off x="8184528" y="1493239"/>
            <a:ext cx="3161601" cy="2694499"/>
          </a:xfrm>
          <a:prstGeom prst="wedgeRoundRectCallout">
            <a:avLst>
              <a:gd name="adj1" fmla="val -151627"/>
              <a:gd name="adj2" fmla="val 116408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u="sng" dirty="0">
                <a:solidFill>
                  <a:prstClr val="black"/>
                </a:solidFill>
              </a:rPr>
              <a:t>Необходимо сверять данные:</a:t>
            </a: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Ф. 30 таб. 5503 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(стр.1.1.2  графа 3 + стр.1.1.3 графа 3) 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-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(стр.1.1.2  графа 9 + стр.1.1.3 графа 9) 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=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Ф. 14 таб.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 2000 стр. 10 графа 9 + графа 29</a:t>
            </a:r>
          </a:p>
        </p:txBody>
      </p:sp>
    </p:spTree>
    <p:extLst>
      <p:ext uri="{BB962C8B-B14F-4D97-AF65-F5344CB8AC3E}">
        <p14:creationId xmlns:p14="http://schemas.microsoft.com/office/powerpoint/2010/main" val="4093151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F82467-B48C-4439-BDD5-C9D9E0D8C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78" y="822169"/>
            <a:ext cx="71778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19.2. Посмертные патологоанатомические исследования (вскрытия)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(5503)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                                           	                                                                       Код по ОКЕИ: человек – 792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F5BC39D-115E-445C-AD03-B0AA3E7D1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035119"/>
              </p:ext>
            </p:extLst>
          </p:nvPr>
        </p:nvGraphicFramePr>
        <p:xfrm>
          <a:off x="854257" y="1253056"/>
          <a:ext cx="7177849" cy="3315568"/>
        </p:xfrm>
        <a:graphic>
          <a:graphicData uri="http://schemas.openxmlformats.org/drawingml/2006/table">
            <a:tbl>
              <a:tblPr firstRow="1" firstCol="1" bandRow="1"/>
              <a:tblGrid>
                <a:gridCol w="3228502">
                  <a:extLst>
                    <a:ext uri="{9D8B030D-6E8A-4147-A177-3AD203B41FA5}">
                      <a16:colId xmlns:a16="http://schemas.microsoft.com/office/drawing/2014/main" val="3727626589"/>
                    </a:ext>
                  </a:extLst>
                </a:gridCol>
                <a:gridCol w="444822">
                  <a:extLst>
                    <a:ext uri="{9D8B030D-6E8A-4147-A177-3AD203B41FA5}">
                      <a16:colId xmlns:a16="http://schemas.microsoft.com/office/drawing/2014/main" val="763827072"/>
                    </a:ext>
                  </a:extLst>
                </a:gridCol>
                <a:gridCol w="352667">
                  <a:extLst>
                    <a:ext uri="{9D8B030D-6E8A-4147-A177-3AD203B41FA5}">
                      <a16:colId xmlns:a16="http://schemas.microsoft.com/office/drawing/2014/main" val="3521465634"/>
                    </a:ext>
                  </a:extLst>
                </a:gridCol>
                <a:gridCol w="821857">
                  <a:extLst>
                    <a:ext uri="{9D8B030D-6E8A-4147-A177-3AD203B41FA5}">
                      <a16:colId xmlns:a16="http://schemas.microsoft.com/office/drawing/2014/main" val="187847938"/>
                    </a:ext>
                  </a:extLst>
                </a:gridCol>
                <a:gridCol w="377036">
                  <a:extLst>
                    <a:ext uri="{9D8B030D-6E8A-4147-A177-3AD203B41FA5}">
                      <a16:colId xmlns:a16="http://schemas.microsoft.com/office/drawing/2014/main" val="3715876720"/>
                    </a:ext>
                  </a:extLst>
                </a:gridCol>
                <a:gridCol w="377036">
                  <a:extLst>
                    <a:ext uri="{9D8B030D-6E8A-4147-A177-3AD203B41FA5}">
                      <a16:colId xmlns:a16="http://schemas.microsoft.com/office/drawing/2014/main" val="1517748725"/>
                    </a:ext>
                  </a:extLst>
                </a:gridCol>
                <a:gridCol w="377036">
                  <a:extLst>
                    <a:ext uri="{9D8B030D-6E8A-4147-A177-3AD203B41FA5}">
                      <a16:colId xmlns:a16="http://schemas.microsoft.com/office/drawing/2014/main" val="3263332884"/>
                    </a:ext>
                  </a:extLst>
                </a:gridCol>
                <a:gridCol w="377036">
                  <a:extLst>
                    <a:ext uri="{9D8B030D-6E8A-4147-A177-3AD203B41FA5}">
                      <a16:colId xmlns:a16="http://schemas.microsoft.com/office/drawing/2014/main" val="658988586"/>
                    </a:ext>
                  </a:extLst>
                </a:gridCol>
                <a:gridCol w="821857">
                  <a:extLst>
                    <a:ext uri="{9D8B030D-6E8A-4147-A177-3AD203B41FA5}">
                      <a16:colId xmlns:a16="http://schemas.microsoft.com/office/drawing/2014/main" val="180331359"/>
                    </a:ext>
                  </a:extLst>
                </a:gridCol>
              </a:tblGrid>
              <a:tr h="20660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Патологоанатомические вскрытия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402942"/>
                  </a:ext>
                </a:extLst>
              </a:tr>
              <a:tr h="119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по категориям сложности 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вне медицинских организаций, оказывающих медицинскую помощь </a:t>
                      </a:r>
                      <a:b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стационарных условиях</a:t>
                      </a:r>
                      <a:b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(из гр. 3)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16319"/>
                  </a:ext>
                </a:extLst>
              </a:tr>
              <a:tr h="658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97222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4414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патологоанатомических вскрытий, всего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829288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умерших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172802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в том числе: </a:t>
                      </a:r>
                    </a:p>
                    <a:p>
                      <a:pPr marL="107950">
                        <a:spcAft>
                          <a:spcPts val="0"/>
                        </a:spcAft>
                        <a:tabLst>
                          <a:tab pos="36068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детей (0–17 лет включительно)                                                     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176615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из них: </a:t>
                      </a: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новорожденных, умерших в возрасте 0–6 суток (168 час.)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1.1.1.1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451032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лиц в трудоспособном возрасте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733276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лиц в возрасте старше трудоспособного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794592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выкидышей при сроке беременности менее 22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нед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и массой тела менее 500 г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125027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Из стр. 1 умершие от 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COVID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-19 (по первоначальной причине)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209866"/>
                  </a:ext>
                </a:extLst>
              </a:tr>
              <a:tr h="291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объектов посмертного патологоанатомического исследования материала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патологоанатомических вскрытий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89250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818F52F-ADAE-423B-8FA4-FCFAD9961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90225"/>
              </p:ext>
            </p:extLst>
          </p:nvPr>
        </p:nvGraphicFramePr>
        <p:xfrm>
          <a:off x="854257" y="4568624"/>
          <a:ext cx="9529195" cy="1575274"/>
        </p:xfrm>
        <a:graphic>
          <a:graphicData uri="http://schemas.openxmlformats.org/drawingml/2006/table">
            <a:tbl>
              <a:tblPr/>
              <a:tblGrid>
                <a:gridCol w="3088562">
                  <a:extLst>
                    <a:ext uri="{9D8B030D-6E8A-4147-A177-3AD203B41FA5}">
                      <a16:colId xmlns:a16="http://schemas.microsoft.com/office/drawing/2014/main" val="3013363362"/>
                    </a:ext>
                  </a:extLst>
                </a:gridCol>
                <a:gridCol w="448723">
                  <a:extLst>
                    <a:ext uri="{9D8B030D-6E8A-4147-A177-3AD203B41FA5}">
                      <a16:colId xmlns:a16="http://schemas.microsoft.com/office/drawing/2014/main" val="3354142693"/>
                    </a:ext>
                  </a:extLst>
                </a:gridCol>
                <a:gridCol w="548710">
                  <a:extLst>
                    <a:ext uri="{9D8B030D-6E8A-4147-A177-3AD203B41FA5}">
                      <a16:colId xmlns:a16="http://schemas.microsoft.com/office/drawing/2014/main" val="2372646306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3067702773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1827485425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4153863937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700104733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617511630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1300458891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3598858374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3847744322"/>
                    </a:ext>
                  </a:extLst>
                </a:gridCol>
                <a:gridCol w="604800">
                  <a:extLst>
                    <a:ext uri="{9D8B030D-6E8A-4147-A177-3AD203B41FA5}">
                      <a16:colId xmlns:a16="http://schemas.microsoft.com/office/drawing/2014/main" val="1640421416"/>
                    </a:ext>
                  </a:extLst>
                </a:gridCol>
              </a:tblGrid>
              <a:tr h="23417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болезни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7318" marR="7318" marT="731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 по МКБ X пересмотра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Б. Из общего числа взрослых - старше трудоспособного возраста 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378614"/>
                  </a:ext>
                </a:extLst>
              </a:tr>
              <a:tr h="131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Выписано пациентов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Проведено выписанными койко-дней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Умерло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189081"/>
                  </a:ext>
                </a:extLst>
              </a:tr>
              <a:tr h="226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- дос- тавленых по экстренным показаниям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- пациентов, доставленных скорой мед. помощью (из гр.14)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-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75068"/>
                  </a:ext>
                </a:extLst>
              </a:tr>
              <a:tr h="717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проведено патолого-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анатомичес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-ких вскрытий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- установлено расхождений диагнозов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проведено судебно-медицинских вскрытий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- установлено расхождений диагнозов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038421"/>
                  </a:ext>
                </a:extLst>
              </a:tr>
              <a:tr h="124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823672"/>
                  </a:ext>
                </a:extLst>
              </a:tr>
              <a:tr h="136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болезни системы кровообращения</a:t>
                      </a:r>
                    </a:p>
                  </a:txBody>
                  <a:tcPr marL="65862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I00-I99</a:t>
                      </a:r>
                    </a:p>
                  </a:txBody>
                  <a:tcPr marL="7318" marR="7318" marT="7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15025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D08E4488-250D-4FD8-9C1D-0F971243E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256" y="4291625"/>
            <a:ext cx="9529195" cy="27699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(2000)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3E4AD62B-A0C0-49FA-9876-745D59287EB3}"/>
              </a:ext>
            </a:extLst>
          </p:cNvPr>
          <p:cNvSpPr/>
          <p:nvPr/>
        </p:nvSpPr>
        <p:spPr>
          <a:xfrm>
            <a:off x="8019874" y="1683943"/>
            <a:ext cx="3326255" cy="2503795"/>
          </a:xfrm>
          <a:prstGeom prst="wedgeRoundRectCallout">
            <a:avLst>
              <a:gd name="adj1" fmla="val -46546"/>
              <a:gd name="adj2" fmla="val 90944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u="sng" dirty="0">
                <a:solidFill>
                  <a:prstClr val="black"/>
                </a:solidFill>
              </a:rPr>
              <a:t>Необходимо сверять данные:</a:t>
            </a: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Ф. 30 таб. 5503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(стр.1.1.3  графа 3 - стр.1.1.3 графа 9)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=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Ф. 14 таб.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 2000 стр. 10 графа 18 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22856EC7-B097-436A-BA5F-819DCB6224D6}"/>
              </a:ext>
            </a:extLst>
          </p:cNvPr>
          <p:cNvCxnSpPr/>
          <p:nvPr/>
        </p:nvCxnSpPr>
        <p:spPr>
          <a:xfrm flipV="1">
            <a:off x="4798503" y="3003259"/>
            <a:ext cx="3386024" cy="72145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4B63378-0641-4E73-8F41-11AB84453110}"/>
              </a:ext>
            </a:extLst>
          </p:cNvPr>
          <p:cNvCxnSpPr/>
          <p:nvPr/>
        </p:nvCxnSpPr>
        <p:spPr>
          <a:xfrm flipV="1">
            <a:off x="7491369" y="3078760"/>
            <a:ext cx="693158" cy="71306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02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5E5935D-B33B-4AF0-84AF-A1CA2F25B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857324"/>
              </p:ext>
            </p:extLst>
          </p:nvPr>
        </p:nvGraphicFramePr>
        <p:xfrm>
          <a:off x="1266738" y="1501575"/>
          <a:ext cx="8877199" cy="3976434"/>
        </p:xfrm>
        <a:graphic>
          <a:graphicData uri="http://schemas.openxmlformats.org/drawingml/2006/table">
            <a:tbl>
              <a:tblPr firstRow="1" firstCol="1" bandRow="1"/>
              <a:tblGrid>
                <a:gridCol w="6899671">
                  <a:extLst>
                    <a:ext uri="{9D8B030D-6E8A-4147-A177-3AD203B41FA5}">
                      <a16:colId xmlns:a16="http://schemas.microsoft.com/office/drawing/2014/main" val="773261872"/>
                    </a:ext>
                  </a:extLst>
                </a:gridCol>
                <a:gridCol w="664203">
                  <a:extLst>
                    <a:ext uri="{9D8B030D-6E8A-4147-A177-3AD203B41FA5}">
                      <a16:colId xmlns:a16="http://schemas.microsoft.com/office/drawing/2014/main" val="3341217024"/>
                    </a:ext>
                  </a:extLst>
                </a:gridCol>
                <a:gridCol w="1313325">
                  <a:extLst>
                    <a:ext uri="{9D8B030D-6E8A-4147-A177-3AD203B41FA5}">
                      <a16:colId xmlns:a16="http://schemas.microsoft.com/office/drawing/2014/main" val="3000815798"/>
                    </a:ext>
                  </a:extLst>
                </a:gridCol>
              </a:tblGrid>
              <a:tr h="180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689606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213713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 обученных основам здорового образа жизни,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23543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медицинских работников, обученных методике профилактики заболеваний и укрепления здоровья, чел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361449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пациентов, обученных в «школах» – всего,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75338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 школе для беременных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223121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 marL="107950" indent="70231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школе для пациентов с сердечной недостаточностью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508711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 marL="107950" indent="70231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школе для пациентов на хроническом диализе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212835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 marL="107950" indent="70231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школе для пациентов артериальной гипертензией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294986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 marL="107950" indent="70231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школе для пациентов с заболеванием суставов и позвоночника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538744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 marL="107950" indent="70231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школе для пациентов бронхиальной астмой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90116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 marL="107950" indent="70231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школе для пациентов сахарным диабетом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397364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 marL="107950" indent="70231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школе здорового образа жизни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604999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 marL="107950" indent="70231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школе для пациентов с ишемической болезнью сердца и перенесших острый инфаркт миокарда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11781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 marL="107950" indent="70231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школе для пациентов перенесших острое нарушение мозгового кровообращения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58991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 marL="107950" indent="70231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прочих школах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300162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проведенных массовых мероприятий, ед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192839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лиц, участвующих в мероприятиях,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808161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школ для родителей, дети которых больны хроническими заболеваниями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560004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из них для родителей детей в возрасте 0–2 года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177587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детей, родители (законные представители) которых прошли обучение в «школах»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022822"/>
                  </a:ext>
                </a:extLst>
              </a:tr>
              <a:tr h="18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из них детей в возрасте 0–2 года включительно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66" marR="678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29056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2B0F380-BEC6-418A-AECB-7CD735F3D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94" y="962967"/>
            <a:ext cx="96070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01675" eaLnBrk="0" fontAlgn="base" hangingPunct="0">
              <a:spcBef>
                <a:spcPct val="0"/>
              </a:spcBef>
              <a:spcAft>
                <a:spcPct val="0"/>
              </a:spcAft>
              <a:tabLst>
                <a:tab pos="8551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51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51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51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51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51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51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51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51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01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5186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10. Деятельность по медицинской профилактике</a:t>
            </a:r>
            <a:endParaRPr kumimoji="0" lang="en-US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701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5186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(4809)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Коды по ОКЕИ: человек – 792;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72C9EDD-0347-47A4-BB6B-C535206F91EE}"/>
              </a:ext>
            </a:extLst>
          </p:cNvPr>
          <p:cNvSpPr/>
          <p:nvPr/>
        </p:nvSpPr>
        <p:spPr>
          <a:xfrm>
            <a:off x="4160939" y="4964876"/>
            <a:ext cx="7264867" cy="1191236"/>
          </a:xfrm>
          <a:prstGeom prst="round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A0A5BF9-AEBB-41E5-9F98-45E856034F7B}"/>
              </a:ext>
            </a:extLst>
          </p:cNvPr>
          <p:cNvCxnSpPr>
            <a:cxnSpLocks/>
          </p:cNvCxnSpPr>
          <p:nvPr/>
        </p:nvCxnSpPr>
        <p:spPr>
          <a:xfrm flipH="1" flipV="1">
            <a:off x="3271706" y="4286773"/>
            <a:ext cx="1971413" cy="644547"/>
          </a:xfrm>
          <a:prstGeom prst="straightConnector1">
            <a:avLst/>
          </a:prstGeom>
          <a:ln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6BBA155-B0BA-4C5B-9BE4-6D7E0CAA4F78}"/>
              </a:ext>
            </a:extLst>
          </p:cNvPr>
          <p:cNvSpPr txBox="1"/>
          <p:nvPr/>
        </p:nvSpPr>
        <p:spPr>
          <a:xfrm>
            <a:off x="5436889" y="5231786"/>
            <a:ext cx="515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 строки «прочее», «иное», «другие» должны быть расписаны и приложены к сдаваемому отчету.</a:t>
            </a:r>
          </a:p>
        </p:txBody>
      </p:sp>
    </p:spTree>
    <p:extLst>
      <p:ext uri="{BB962C8B-B14F-4D97-AF65-F5344CB8AC3E}">
        <p14:creationId xmlns:p14="http://schemas.microsoft.com/office/powerpoint/2010/main" val="738010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5AF810-6B6A-4CAD-86BC-680C28061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822169"/>
            <a:ext cx="72891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19.2. Посмертные патологоанатомические исследования (вскрытия)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(5503)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                                           	                                                                           Код по ОКЕИ: человек – 792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476BD48-AA01-4AB6-B6AB-52901A6C2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925333"/>
              </p:ext>
            </p:extLst>
          </p:nvPr>
        </p:nvGraphicFramePr>
        <p:xfrm>
          <a:off x="895350" y="1253056"/>
          <a:ext cx="7289178" cy="2669411"/>
        </p:xfrm>
        <a:graphic>
          <a:graphicData uri="http://schemas.openxmlformats.org/drawingml/2006/table">
            <a:tbl>
              <a:tblPr firstRow="1" firstCol="1" bandRow="1"/>
              <a:tblGrid>
                <a:gridCol w="3278576">
                  <a:extLst>
                    <a:ext uri="{9D8B030D-6E8A-4147-A177-3AD203B41FA5}">
                      <a16:colId xmlns:a16="http://schemas.microsoft.com/office/drawing/2014/main" val="3727626589"/>
                    </a:ext>
                  </a:extLst>
                </a:gridCol>
                <a:gridCol w="451721">
                  <a:extLst>
                    <a:ext uri="{9D8B030D-6E8A-4147-A177-3AD203B41FA5}">
                      <a16:colId xmlns:a16="http://schemas.microsoft.com/office/drawing/2014/main" val="763827072"/>
                    </a:ext>
                  </a:extLst>
                </a:gridCol>
                <a:gridCol w="358137">
                  <a:extLst>
                    <a:ext uri="{9D8B030D-6E8A-4147-A177-3AD203B41FA5}">
                      <a16:colId xmlns:a16="http://schemas.microsoft.com/office/drawing/2014/main" val="3521465634"/>
                    </a:ext>
                  </a:extLst>
                </a:gridCol>
                <a:gridCol w="834604">
                  <a:extLst>
                    <a:ext uri="{9D8B030D-6E8A-4147-A177-3AD203B41FA5}">
                      <a16:colId xmlns:a16="http://schemas.microsoft.com/office/drawing/2014/main" val="187847938"/>
                    </a:ext>
                  </a:extLst>
                </a:gridCol>
                <a:gridCol w="382884">
                  <a:extLst>
                    <a:ext uri="{9D8B030D-6E8A-4147-A177-3AD203B41FA5}">
                      <a16:colId xmlns:a16="http://schemas.microsoft.com/office/drawing/2014/main" val="3715876720"/>
                    </a:ext>
                  </a:extLst>
                </a:gridCol>
                <a:gridCol w="382884">
                  <a:extLst>
                    <a:ext uri="{9D8B030D-6E8A-4147-A177-3AD203B41FA5}">
                      <a16:colId xmlns:a16="http://schemas.microsoft.com/office/drawing/2014/main" val="1517748725"/>
                    </a:ext>
                  </a:extLst>
                </a:gridCol>
                <a:gridCol w="382884">
                  <a:extLst>
                    <a:ext uri="{9D8B030D-6E8A-4147-A177-3AD203B41FA5}">
                      <a16:colId xmlns:a16="http://schemas.microsoft.com/office/drawing/2014/main" val="3263332884"/>
                    </a:ext>
                  </a:extLst>
                </a:gridCol>
                <a:gridCol w="382884">
                  <a:extLst>
                    <a:ext uri="{9D8B030D-6E8A-4147-A177-3AD203B41FA5}">
                      <a16:colId xmlns:a16="http://schemas.microsoft.com/office/drawing/2014/main" val="658988586"/>
                    </a:ext>
                  </a:extLst>
                </a:gridCol>
                <a:gridCol w="834604">
                  <a:extLst>
                    <a:ext uri="{9D8B030D-6E8A-4147-A177-3AD203B41FA5}">
                      <a16:colId xmlns:a16="http://schemas.microsoft.com/office/drawing/2014/main" val="180331359"/>
                    </a:ext>
                  </a:extLst>
                </a:gridCol>
              </a:tblGrid>
              <a:tr h="20660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Патологоанатомические вскрытия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402942"/>
                  </a:ext>
                </a:extLst>
              </a:tr>
              <a:tr h="119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по категориям сложности 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вне медицинских организаций, оказывающих медицинскую помощь </a:t>
                      </a:r>
                      <a:b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стационарных условиях</a:t>
                      </a:r>
                      <a:b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(из гр. 3)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316319"/>
                  </a:ext>
                </a:extLst>
              </a:tr>
              <a:tr h="658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97222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54414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патологоанатомических вскрытий, всего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829288"/>
                  </a:ext>
                </a:extLst>
              </a:tr>
              <a:tr h="268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мертворожденных 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733276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из них мертворожденных при сроке беременности 22–27 недель 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1.2.1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794592"/>
                  </a:ext>
                </a:extLst>
              </a:tr>
              <a:tr h="194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выкидышей при сроке беременности менее 22 нед. и массой тела менее 500 г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125027"/>
                  </a:ext>
                </a:extLst>
              </a:tr>
              <a:tr h="97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Из стр. 1 умершие от 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COVID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-19 (по первоначальной причине)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209866"/>
                  </a:ext>
                </a:extLst>
              </a:tr>
              <a:tr h="291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объектов посмертного патологоанатомического исследования материала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патологоанатомических вскрытий</a:t>
                      </a:r>
                    </a:p>
                  </a:txBody>
                  <a:tcPr marL="43752" marR="43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52" marR="43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892509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132F102-9FFA-4AC9-8470-5A2084694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515691"/>
              </p:ext>
            </p:extLst>
          </p:nvPr>
        </p:nvGraphicFramePr>
        <p:xfrm>
          <a:off x="895350" y="4465459"/>
          <a:ext cx="9601199" cy="1570372"/>
        </p:xfrm>
        <a:graphic>
          <a:graphicData uri="http://schemas.openxmlformats.org/drawingml/2006/table">
            <a:tbl>
              <a:tblPr/>
              <a:tblGrid>
                <a:gridCol w="2255086">
                  <a:extLst>
                    <a:ext uri="{9D8B030D-6E8A-4147-A177-3AD203B41FA5}">
                      <a16:colId xmlns:a16="http://schemas.microsoft.com/office/drawing/2014/main" val="3477688857"/>
                    </a:ext>
                  </a:extLst>
                </a:gridCol>
                <a:gridCol w="284733">
                  <a:extLst>
                    <a:ext uri="{9D8B030D-6E8A-4147-A177-3AD203B41FA5}">
                      <a16:colId xmlns:a16="http://schemas.microsoft.com/office/drawing/2014/main" val="3223124664"/>
                    </a:ext>
                  </a:extLst>
                </a:gridCol>
                <a:gridCol w="706138">
                  <a:extLst>
                    <a:ext uri="{9D8B030D-6E8A-4147-A177-3AD203B41FA5}">
                      <a16:colId xmlns:a16="http://schemas.microsoft.com/office/drawing/2014/main" val="905781470"/>
                    </a:ext>
                  </a:extLst>
                </a:gridCol>
                <a:gridCol w="706138">
                  <a:extLst>
                    <a:ext uri="{9D8B030D-6E8A-4147-A177-3AD203B41FA5}">
                      <a16:colId xmlns:a16="http://schemas.microsoft.com/office/drawing/2014/main" val="22849007"/>
                    </a:ext>
                  </a:extLst>
                </a:gridCol>
                <a:gridCol w="706138">
                  <a:extLst>
                    <a:ext uri="{9D8B030D-6E8A-4147-A177-3AD203B41FA5}">
                      <a16:colId xmlns:a16="http://schemas.microsoft.com/office/drawing/2014/main" val="3473395254"/>
                    </a:ext>
                  </a:extLst>
                </a:gridCol>
                <a:gridCol w="706138">
                  <a:extLst>
                    <a:ext uri="{9D8B030D-6E8A-4147-A177-3AD203B41FA5}">
                      <a16:colId xmlns:a16="http://schemas.microsoft.com/office/drawing/2014/main" val="3982469775"/>
                    </a:ext>
                  </a:extLst>
                </a:gridCol>
                <a:gridCol w="706138">
                  <a:extLst>
                    <a:ext uri="{9D8B030D-6E8A-4147-A177-3AD203B41FA5}">
                      <a16:colId xmlns:a16="http://schemas.microsoft.com/office/drawing/2014/main" val="1262170219"/>
                    </a:ext>
                  </a:extLst>
                </a:gridCol>
                <a:gridCol w="706138">
                  <a:extLst>
                    <a:ext uri="{9D8B030D-6E8A-4147-A177-3AD203B41FA5}">
                      <a16:colId xmlns:a16="http://schemas.microsoft.com/office/drawing/2014/main" val="2814043479"/>
                    </a:ext>
                  </a:extLst>
                </a:gridCol>
                <a:gridCol w="706138">
                  <a:extLst>
                    <a:ext uri="{9D8B030D-6E8A-4147-A177-3AD203B41FA5}">
                      <a16:colId xmlns:a16="http://schemas.microsoft.com/office/drawing/2014/main" val="386050458"/>
                    </a:ext>
                  </a:extLst>
                </a:gridCol>
                <a:gridCol w="706138">
                  <a:extLst>
                    <a:ext uri="{9D8B030D-6E8A-4147-A177-3AD203B41FA5}">
                      <a16:colId xmlns:a16="http://schemas.microsoft.com/office/drawing/2014/main" val="2459624065"/>
                    </a:ext>
                  </a:extLst>
                </a:gridCol>
                <a:gridCol w="706138">
                  <a:extLst>
                    <a:ext uri="{9D8B030D-6E8A-4147-A177-3AD203B41FA5}">
                      <a16:colId xmlns:a16="http://schemas.microsoft.com/office/drawing/2014/main" val="1439509151"/>
                    </a:ext>
                  </a:extLst>
                </a:gridCol>
                <a:gridCol w="706138">
                  <a:extLst>
                    <a:ext uri="{9D8B030D-6E8A-4147-A177-3AD203B41FA5}">
                      <a16:colId xmlns:a16="http://schemas.microsoft.com/office/drawing/2014/main" val="385064322"/>
                    </a:ext>
                  </a:extLst>
                </a:gridCol>
              </a:tblGrid>
              <a:tr h="4612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Наименование показателей</a:t>
                      </a:r>
                    </a:p>
                  </a:txBody>
                  <a:tcPr marL="8542" marR="8542" marT="8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№ строки</a:t>
                      </a:r>
                    </a:p>
                  </a:txBody>
                  <a:tcPr marL="8542" marR="8542" marT="854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Всего (сумма граф 4-12)</a:t>
                      </a:r>
                    </a:p>
                  </a:txBody>
                  <a:tcPr marL="8542" marR="8542" marT="8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 т.ч. массой тела при рождении в граммах</a:t>
                      </a:r>
                    </a:p>
                  </a:txBody>
                  <a:tcPr marL="8542" marR="8542" marT="8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612983"/>
                  </a:ext>
                </a:extLst>
              </a:tr>
              <a:tr h="503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500-749</a:t>
                      </a:r>
                    </a:p>
                  </a:txBody>
                  <a:tcPr marL="8542" marR="8542" marT="8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750-999</a:t>
                      </a:r>
                    </a:p>
                  </a:txBody>
                  <a:tcPr marL="8542" marR="8542" marT="8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1000-1499</a:t>
                      </a:r>
                    </a:p>
                  </a:txBody>
                  <a:tcPr marL="8542" marR="8542" marT="8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1500-1999</a:t>
                      </a:r>
                    </a:p>
                  </a:txBody>
                  <a:tcPr marL="8542" marR="8542" marT="8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2000-2499</a:t>
                      </a:r>
                    </a:p>
                  </a:txBody>
                  <a:tcPr marL="8542" marR="8542" marT="8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2500-2999</a:t>
                      </a:r>
                    </a:p>
                  </a:txBody>
                  <a:tcPr marL="8542" marR="8542" marT="8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3000-3499</a:t>
                      </a:r>
                    </a:p>
                  </a:txBody>
                  <a:tcPr marL="8542" marR="8542" marT="8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3500-3999</a:t>
                      </a:r>
                    </a:p>
                  </a:txBody>
                  <a:tcPr marL="8542" marR="8542" marT="8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4000 и более</a:t>
                      </a:r>
                    </a:p>
                  </a:txBody>
                  <a:tcPr marL="8542" marR="8542" marT="8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977771"/>
                  </a:ext>
                </a:extLst>
              </a:tr>
              <a:tr h="1537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8542" marR="8542" marT="8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770480"/>
                  </a:ext>
                </a:extLst>
              </a:tr>
              <a:tr h="15888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Родилось мертвыми</a:t>
                      </a:r>
                    </a:p>
                  </a:txBody>
                  <a:tcPr marL="76878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8542" marR="8542" marT="8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538701"/>
                  </a:ext>
                </a:extLst>
              </a:tr>
              <a:tr h="29042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из них смерть наступила до начала родовой деятельности</a:t>
                      </a:r>
                    </a:p>
                  </a:txBody>
                  <a:tcPr marL="153756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</a:t>
                      </a:r>
                    </a:p>
                  </a:txBody>
                  <a:tcPr marL="8542" marR="8542" marT="8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2" marR="8542" marT="85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49847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4615740-6C31-466D-A6A3-D51411D9D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699" y="4174632"/>
            <a:ext cx="5886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altLang="ru-RU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2245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E29909B-AC00-4DD2-8874-37D7F4991E85}"/>
              </a:ext>
            </a:extLst>
          </p:cNvPr>
          <p:cNvSpPr/>
          <p:nvPr/>
        </p:nvSpPr>
        <p:spPr>
          <a:xfrm>
            <a:off x="8305101" y="1686187"/>
            <a:ext cx="2835479" cy="1996580"/>
          </a:xfrm>
          <a:prstGeom prst="roundRect">
            <a:avLst/>
          </a:prstGeom>
          <a:solidFill>
            <a:srgbClr val="FF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u="sng" dirty="0">
                <a:solidFill>
                  <a:prstClr val="black"/>
                </a:solidFill>
              </a:rPr>
              <a:t>Необходимо сверять данные:</a:t>
            </a:r>
          </a:p>
          <a:p>
            <a:pPr lvl="0" algn="ctr"/>
            <a:endParaRPr lang="ru-RU" sz="1200" b="1" dirty="0">
              <a:solidFill>
                <a:prstClr val="black"/>
              </a:solidFill>
            </a:endParaRP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Ф. 30 таб. 5503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стр.1.2.  графа 3 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=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Ф. 32  таб. 2245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 стр. 5 графа 3 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8C1E49F-5489-4337-B40D-59B52FF700B5}"/>
              </a:ext>
            </a:extLst>
          </p:cNvPr>
          <p:cNvCxnSpPr>
            <a:cxnSpLocks/>
          </p:cNvCxnSpPr>
          <p:nvPr/>
        </p:nvCxnSpPr>
        <p:spPr>
          <a:xfrm flipV="1">
            <a:off x="4823670" y="2726422"/>
            <a:ext cx="4110605" cy="226504"/>
          </a:xfrm>
          <a:prstGeom prst="straightConnector1">
            <a:avLst/>
          </a:prstGeom>
          <a:ln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3C7D8FC-0035-43F8-90A2-5711E3F106E6}"/>
              </a:ext>
            </a:extLst>
          </p:cNvPr>
          <p:cNvCxnSpPr>
            <a:cxnSpLocks/>
          </p:cNvCxnSpPr>
          <p:nvPr/>
        </p:nvCxnSpPr>
        <p:spPr>
          <a:xfrm flipV="1">
            <a:off x="3942826" y="3372375"/>
            <a:ext cx="5108895" cy="2244006"/>
          </a:xfrm>
          <a:prstGeom prst="straightConnector1">
            <a:avLst/>
          </a:prstGeom>
          <a:ln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18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7314F17-D4B5-4CAB-9137-80BE25D95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481554"/>
              </p:ext>
            </p:extLst>
          </p:nvPr>
        </p:nvGraphicFramePr>
        <p:xfrm>
          <a:off x="1249960" y="1039445"/>
          <a:ext cx="8489657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3462865">
                  <a:extLst>
                    <a:ext uri="{9D8B030D-6E8A-4147-A177-3AD203B41FA5}">
                      <a16:colId xmlns:a16="http://schemas.microsoft.com/office/drawing/2014/main" val="3096086902"/>
                    </a:ext>
                  </a:extLst>
                </a:gridCol>
                <a:gridCol w="673365">
                  <a:extLst>
                    <a:ext uri="{9D8B030D-6E8A-4147-A177-3AD203B41FA5}">
                      <a16:colId xmlns:a16="http://schemas.microsoft.com/office/drawing/2014/main" val="3638573219"/>
                    </a:ext>
                  </a:extLst>
                </a:gridCol>
                <a:gridCol w="606007">
                  <a:extLst>
                    <a:ext uri="{9D8B030D-6E8A-4147-A177-3AD203B41FA5}">
                      <a16:colId xmlns:a16="http://schemas.microsoft.com/office/drawing/2014/main" val="26483183"/>
                    </a:ext>
                  </a:extLst>
                </a:gridCol>
                <a:gridCol w="551215">
                  <a:extLst>
                    <a:ext uri="{9D8B030D-6E8A-4147-A177-3AD203B41FA5}">
                      <a16:colId xmlns:a16="http://schemas.microsoft.com/office/drawing/2014/main" val="2533111688"/>
                    </a:ext>
                  </a:extLst>
                </a:gridCol>
                <a:gridCol w="637563">
                  <a:extLst>
                    <a:ext uri="{9D8B030D-6E8A-4147-A177-3AD203B41FA5}">
                      <a16:colId xmlns:a16="http://schemas.microsoft.com/office/drawing/2014/main" val="737180100"/>
                    </a:ext>
                  </a:extLst>
                </a:gridCol>
                <a:gridCol w="608384">
                  <a:extLst>
                    <a:ext uri="{9D8B030D-6E8A-4147-A177-3AD203B41FA5}">
                      <a16:colId xmlns:a16="http://schemas.microsoft.com/office/drawing/2014/main" val="915910542"/>
                    </a:ext>
                  </a:extLst>
                </a:gridCol>
                <a:gridCol w="616308">
                  <a:extLst>
                    <a:ext uri="{9D8B030D-6E8A-4147-A177-3AD203B41FA5}">
                      <a16:colId xmlns:a16="http://schemas.microsoft.com/office/drawing/2014/main" val="1381587504"/>
                    </a:ext>
                  </a:extLst>
                </a:gridCol>
                <a:gridCol w="671220">
                  <a:extLst>
                    <a:ext uri="{9D8B030D-6E8A-4147-A177-3AD203B41FA5}">
                      <a16:colId xmlns:a16="http://schemas.microsoft.com/office/drawing/2014/main" val="4110434610"/>
                    </a:ext>
                  </a:extLst>
                </a:gridCol>
                <a:gridCol w="662730">
                  <a:extLst>
                    <a:ext uri="{9D8B030D-6E8A-4147-A177-3AD203B41FA5}">
                      <a16:colId xmlns:a16="http://schemas.microsoft.com/office/drawing/2014/main" val="3649539253"/>
                    </a:ext>
                  </a:extLst>
                </a:gridCol>
              </a:tblGrid>
              <a:tr h="15045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1484" marR="5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110490" indent="-3048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№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51484" marR="5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215265" indent="-135255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1484" marR="5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63001"/>
                  </a:ext>
                </a:extLst>
              </a:tr>
              <a:tr h="150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внутрисосудистые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внесосудистые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396294"/>
                  </a:ext>
                </a:extLst>
              </a:tr>
              <a:tr h="150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1484" marR="5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1484" marR="5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742533"/>
                  </a:ext>
                </a:extLst>
              </a:tr>
              <a:tr h="451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Диагно-сти-ческие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Лечеб-ные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84" marR="5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Диагно-сти-ческие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Лечеб-ные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84" marR="5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286432"/>
                  </a:ext>
                </a:extLst>
              </a:tr>
              <a:tr h="150451"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649124"/>
                  </a:ext>
                </a:extLst>
              </a:tr>
              <a:tr h="300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Рентгенохирургические вмешательства, всего,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на: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84" marR="5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84" marR="5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84" marR="5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84" marR="5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84" marR="5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84" marR="5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84" marR="5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84" marR="5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0787"/>
                  </a:ext>
                </a:extLst>
              </a:tr>
              <a:tr h="150451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прочих органах и системах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</a:p>
                  </a:txBody>
                  <a:tcPr marL="51484" marR="5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84" marR="5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49085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476D184-E3FD-4E1F-B2B4-B2CF3D79E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87" y="696706"/>
            <a:ext cx="90418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(5111)	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32826C-CBF9-4702-B1EB-2B634FC6B01C}"/>
              </a:ext>
            </a:extLst>
          </p:cNvPr>
          <p:cNvSpPr/>
          <p:nvPr/>
        </p:nvSpPr>
        <p:spPr>
          <a:xfrm>
            <a:off x="1168865" y="3061165"/>
            <a:ext cx="85707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(5113)</a:t>
            </a:r>
            <a:r>
              <a:rPr lang="ru-RU" alt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                                                                                                                                                                    Код по ОКЕИ: единица </a:t>
            </a:r>
            <a:r>
              <a:rPr lang="ru-RU" alt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altLang="ru-RU" sz="1000" dirty="0">
                <a:solidFill>
                  <a:prstClr val="black"/>
                </a:solidFill>
                <a:ea typeface="Times New Roman" panose="02020603050405020304" pitchFamily="18" charset="0"/>
              </a:rPr>
              <a:t> 642</a:t>
            </a:r>
            <a:endParaRPr lang="ru-RU" altLang="ru-RU" sz="1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5CF587E-0727-4CB9-A47C-0EFCA1C1D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319021"/>
              </p:ext>
            </p:extLst>
          </p:nvPr>
        </p:nvGraphicFramePr>
        <p:xfrm>
          <a:off x="1258348" y="3550615"/>
          <a:ext cx="8481269" cy="2078375"/>
        </p:xfrm>
        <a:graphic>
          <a:graphicData uri="http://schemas.openxmlformats.org/drawingml/2006/table">
            <a:tbl>
              <a:tblPr firstRow="1" firstCol="1" bandRow="1"/>
              <a:tblGrid>
                <a:gridCol w="3489820">
                  <a:extLst>
                    <a:ext uri="{9D8B030D-6E8A-4147-A177-3AD203B41FA5}">
                      <a16:colId xmlns:a16="http://schemas.microsoft.com/office/drawing/2014/main" val="4030853613"/>
                    </a:ext>
                  </a:extLst>
                </a:gridCol>
                <a:gridCol w="555225">
                  <a:extLst>
                    <a:ext uri="{9D8B030D-6E8A-4147-A177-3AD203B41FA5}">
                      <a16:colId xmlns:a16="http://schemas.microsoft.com/office/drawing/2014/main" val="2236378607"/>
                    </a:ext>
                  </a:extLst>
                </a:gridCol>
                <a:gridCol w="568900">
                  <a:extLst>
                    <a:ext uri="{9D8B030D-6E8A-4147-A177-3AD203B41FA5}">
                      <a16:colId xmlns:a16="http://schemas.microsoft.com/office/drawing/2014/main" val="2469745931"/>
                    </a:ext>
                  </a:extLst>
                </a:gridCol>
                <a:gridCol w="956345">
                  <a:extLst>
                    <a:ext uri="{9D8B030D-6E8A-4147-A177-3AD203B41FA5}">
                      <a16:colId xmlns:a16="http://schemas.microsoft.com/office/drawing/2014/main" val="2042082937"/>
                    </a:ext>
                  </a:extLst>
                </a:gridCol>
                <a:gridCol w="981511">
                  <a:extLst>
                    <a:ext uri="{9D8B030D-6E8A-4147-A177-3AD203B41FA5}">
                      <a16:colId xmlns:a16="http://schemas.microsoft.com/office/drawing/2014/main" val="1365222058"/>
                    </a:ext>
                  </a:extLst>
                </a:gridCol>
                <a:gridCol w="1929468">
                  <a:extLst>
                    <a:ext uri="{9D8B030D-6E8A-4147-A177-3AD203B41FA5}">
                      <a16:colId xmlns:a16="http://schemas.microsoft.com/office/drawing/2014/main" val="2852116992"/>
                    </a:ext>
                  </a:extLst>
                </a:gridCol>
              </a:tblGrid>
              <a:tr h="3418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Наименования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органов и систем </a:t>
                      </a:r>
                    </a:p>
                  </a:txBody>
                  <a:tcPr marL="55298" marR="55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55298" marR="55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5298" marR="55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из них (гр. 3)</a:t>
                      </a:r>
                    </a:p>
                  </a:txBody>
                  <a:tcPr marL="55298" marR="55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251149"/>
                  </a:ext>
                </a:extLst>
              </a:tr>
              <a:tr h="949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 внутривенного контрастирования</a:t>
                      </a:r>
                    </a:p>
                  </a:txBody>
                  <a:tcPr marL="55298" marR="55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внутривенным контрастированием</a:t>
                      </a:r>
                    </a:p>
                  </a:txBody>
                  <a:tcPr marL="55298" marR="55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подразделениях, оказывающих медицинскую помощь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амбулаторных условиях </a:t>
                      </a:r>
                    </a:p>
                  </a:txBody>
                  <a:tcPr marL="55298" marR="55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389804"/>
                  </a:ext>
                </a:extLst>
              </a:tr>
              <a:tr h="15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55298" marR="552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55298" marR="552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013829"/>
                  </a:ext>
                </a:extLst>
              </a:tr>
              <a:tr h="158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исследований</a:t>
                      </a: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5298" marR="552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298" marR="552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91582"/>
                  </a:ext>
                </a:extLst>
              </a:tr>
              <a:tr h="154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 головного мозга</a:t>
                      </a: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55298" marR="552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298" marR="552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499744"/>
                  </a:ext>
                </a:extLst>
              </a:tr>
              <a:tr h="158192">
                <a:tc>
                  <a:txBody>
                    <a:bodyPr/>
                    <a:lstStyle/>
                    <a:p>
                      <a:pPr marL="20129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прочих органов и систем</a:t>
                      </a: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55298" marR="552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298" marR="552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07044"/>
                  </a:ext>
                </a:extLst>
              </a:tr>
              <a:tr h="1581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Ангиография иных сосудов</a:t>
                      </a: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55298" marR="552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298" marR="552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298" marR="55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835377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914BC70A-F14C-429D-9AFE-110ADF3A5968}"/>
              </a:ext>
            </a:extLst>
          </p:cNvPr>
          <p:cNvSpPr/>
          <p:nvPr/>
        </p:nvSpPr>
        <p:spPr>
          <a:xfrm>
            <a:off x="9282418" y="3247563"/>
            <a:ext cx="1904301" cy="906011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Каких? Расписать!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C1A7C88-CBA4-4363-9F4E-8DA283F43CFD}"/>
              </a:ext>
            </a:extLst>
          </p:cNvPr>
          <p:cNvCxnSpPr/>
          <p:nvPr/>
        </p:nvCxnSpPr>
        <p:spPr>
          <a:xfrm>
            <a:off x="4387442" y="2491530"/>
            <a:ext cx="4832059" cy="937470"/>
          </a:xfrm>
          <a:prstGeom prst="straightConnector1">
            <a:avLst/>
          </a:prstGeom>
          <a:ln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69FC590-CAD3-4DEB-AA8B-DB476C4665F7}"/>
              </a:ext>
            </a:extLst>
          </p:cNvPr>
          <p:cNvCxnSpPr/>
          <p:nvPr/>
        </p:nvCxnSpPr>
        <p:spPr>
          <a:xfrm flipV="1">
            <a:off x="4144161" y="3967993"/>
            <a:ext cx="5138257" cy="1426128"/>
          </a:xfrm>
          <a:prstGeom prst="straightConnector1">
            <a:avLst/>
          </a:prstGeom>
          <a:ln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CCE530D-E0B5-4CC9-8026-C818F4FE97C5}"/>
              </a:ext>
            </a:extLst>
          </p:cNvPr>
          <p:cNvCxnSpPr/>
          <p:nvPr/>
        </p:nvCxnSpPr>
        <p:spPr>
          <a:xfrm flipV="1">
            <a:off x="4664279" y="4153574"/>
            <a:ext cx="4899171" cy="1475416"/>
          </a:xfrm>
          <a:prstGeom prst="straightConnector1">
            <a:avLst/>
          </a:prstGeom>
          <a:ln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19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2863F11-5463-4657-9F37-CA7460F75CD9}"/>
              </a:ext>
            </a:extLst>
          </p:cNvPr>
          <p:cNvSpPr/>
          <p:nvPr/>
        </p:nvSpPr>
        <p:spPr>
          <a:xfrm>
            <a:off x="1110144" y="819586"/>
            <a:ext cx="8293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(5115)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en-US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 по ОКЕИ: единица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642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1E3075CF-E306-4D1F-989C-22B62EB1E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263468"/>
              </p:ext>
            </p:extLst>
          </p:nvPr>
        </p:nvGraphicFramePr>
        <p:xfrm>
          <a:off x="1158399" y="1117234"/>
          <a:ext cx="8237271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3824662">
                  <a:extLst>
                    <a:ext uri="{9D8B030D-6E8A-4147-A177-3AD203B41FA5}">
                      <a16:colId xmlns:a16="http://schemas.microsoft.com/office/drawing/2014/main" val="1677446584"/>
                    </a:ext>
                  </a:extLst>
                </a:gridCol>
                <a:gridCol w="553673">
                  <a:extLst>
                    <a:ext uri="{9D8B030D-6E8A-4147-A177-3AD203B41FA5}">
                      <a16:colId xmlns:a16="http://schemas.microsoft.com/office/drawing/2014/main" val="3342464514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val="3369164204"/>
                    </a:ext>
                  </a:extLst>
                </a:gridCol>
                <a:gridCol w="922789">
                  <a:extLst>
                    <a:ext uri="{9D8B030D-6E8A-4147-A177-3AD203B41FA5}">
                      <a16:colId xmlns:a16="http://schemas.microsoft.com/office/drawing/2014/main" val="975234020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val="1423388173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881396296"/>
                    </a:ext>
                  </a:extLst>
                </a:gridCol>
                <a:gridCol w="687898">
                  <a:extLst>
                    <a:ext uri="{9D8B030D-6E8A-4147-A177-3AD203B41FA5}">
                      <a16:colId xmlns:a16="http://schemas.microsoft.com/office/drawing/2014/main" val="2612885446"/>
                    </a:ext>
                  </a:extLst>
                </a:gridCol>
              </a:tblGrid>
              <a:tr h="26543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УЗИ почек, надпочечников, забрюшинного пространства и мочевого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пузыря</a:t>
                      </a:r>
                    </a:p>
                  </a:txBody>
                  <a:tcPr marL="59722" marR="5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22" marR="59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22" marR="59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22" marR="59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22" marR="59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22" marR="59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22" marR="59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258534"/>
                  </a:ext>
                </a:extLst>
              </a:tr>
              <a:tr h="66901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исследования</a:t>
                      </a:r>
                    </a:p>
                  </a:txBody>
                  <a:tcPr marL="59722" marR="59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22" marR="59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22" marR="59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22" marR="59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22" marR="59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22" marR="59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722" marR="59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016538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24C5645F-3C73-4563-97B1-1338D2F58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482" y="1908523"/>
            <a:ext cx="83615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(5119)                                                                                                                                                                                    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C794CA43-38E5-458B-92AD-E01AC6A33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002271"/>
              </p:ext>
            </p:extLst>
          </p:nvPr>
        </p:nvGraphicFramePr>
        <p:xfrm>
          <a:off x="1158399" y="2164379"/>
          <a:ext cx="8245660" cy="1643146"/>
        </p:xfrm>
        <a:graphic>
          <a:graphicData uri="http://schemas.openxmlformats.org/drawingml/2006/table">
            <a:tbl>
              <a:tblPr firstRow="1" firstCol="1" bandRow="1"/>
              <a:tblGrid>
                <a:gridCol w="3815208">
                  <a:extLst>
                    <a:ext uri="{9D8B030D-6E8A-4147-A177-3AD203B41FA5}">
                      <a16:colId xmlns:a16="http://schemas.microsoft.com/office/drawing/2014/main" val="2989862813"/>
                    </a:ext>
                  </a:extLst>
                </a:gridCol>
                <a:gridCol w="571188">
                  <a:extLst>
                    <a:ext uri="{9D8B030D-6E8A-4147-A177-3AD203B41FA5}">
                      <a16:colId xmlns:a16="http://schemas.microsoft.com/office/drawing/2014/main" val="1631407572"/>
                    </a:ext>
                  </a:extLst>
                </a:gridCol>
                <a:gridCol w="486889">
                  <a:extLst>
                    <a:ext uri="{9D8B030D-6E8A-4147-A177-3AD203B41FA5}">
                      <a16:colId xmlns:a16="http://schemas.microsoft.com/office/drawing/2014/main" val="275721602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258743323"/>
                    </a:ext>
                  </a:extLst>
                </a:gridCol>
                <a:gridCol w="1350628">
                  <a:extLst>
                    <a:ext uri="{9D8B030D-6E8A-4147-A177-3AD203B41FA5}">
                      <a16:colId xmlns:a16="http://schemas.microsoft.com/office/drawing/2014/main" val="3308670473"/>
                    </a:ext>
                  </a:extLst>
                </a:gridCol>
                <a:gridCol w="822121">
                  <a:extLst>
                    <a:ext uri="{9D8B030D-6E8A-4147-A177-3AD203B41FA5}">
                      <a16:colId xmlns:a16="http://schemas.microsoft.com/office/drawing/2014/main" val="2704978001"/>
                    </a:ext>
                  </a:extLst>
                </a:gridCol>
              </a:tblGrid>
              <a:tr h="1825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исследований</a:t>
                      </a: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внутривенным  контрастированием</a:t>
                      </a: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гр. 3 выполнено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073862"/>
                  </a:ext>
                </a:extLst>
              </a:tr>
              <a:tr h="912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подразделениях, оказывающих медицинскую помощь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амбулаторных условиях</a:t>
                      </a: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условиях дневного стационара</a:t>
                      </a: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632138"/>
                  </a:ext>
                </a:extLst>
              </a:tr>
              <a:tr h="182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890970"/>
                  </a:ext>
                </a:extLst>
              </a:tr>
              <a:tr h="182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прочих органов и систем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2210" marR="622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260802"/>
                  </a:ext>
                </a:extLst>
              </a:tr>
              <a:tr h="182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Интервенционные вмешательства под МРТ-контролем (из стр. 1)</a:t>
                      </a: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2210" marR="622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10" marR="62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607299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id="{FBFA3806-8A1C-4D45-88B8-85F283288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624" y="4044111"/>
            <a:ext cx="814987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(5120)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                                                      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642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E62B1500-3EFB-433D-B398-26A62FA07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901683"/>
              </p:ext>
            </p:extLst>
          </p:nvPr>
        </p:nvGraphicFramePr>
        <p:xfrm>
          <a:off x="1158399" y="4419107"/>
          <a:ext cx="8061102" cy="1116121"/>
        </p:xfrm>
        <a:graphic>
          <a:graphicData uri="http://schemas.openxmlformats.org/drawingml/2006/table">
            <a:tbl>
              <a:tblPr firstRow="1" firstCol="1" bandRow="1"/>
              <a:tblGrid>
                <a:gridCol w="5309041">
                  <a:extLst>
                    <a:ext uri="{9D8B030D-6E8A-4147-A177-3AD203B41FA5}">
                      <a16:colId xmlns:a16="http://schemas.microsoft.com/office/drawing/2014/main" val="4114167124"/>
                    </a:ext>
                  </a:extLst>
                </a:gridCol>
                <a:gridCol w="946374">
                  <a:extLst>
                    <a:ext uri="{9D8B030D-6E8A-4147-A177-3AD203B41FA5}">
                      <a16:colId xmlns:a16="http://schemas.microsoft.com/office/drawing/2014/main" val="1816639575"/>
                    </a:ext>
                  </a:extLst>
                </a:gridCol>
                <a:gridCol w="1805687">
                  <a:extLst>
                    <a:ext uri="{9D8B030D-6E8A-4147-A177-3AD203B41FA5}">
                      <a16:colId xmlns:a16="http://schemas.microsoft.com/office/drawing/2014/main" val="884768033"/>
                    </a:ext>
                  </a:extLst>
                </a:gridCol>
              </a:tblGrid>
              <a:tr h="318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36416" marR="36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36416" marR="36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6" marR="364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689627"/>
                  </a:ext>
                </a:extLst>
              </a:tr>
              <a:tr h="159446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                    исследований миокарда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6" marR="36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1.3.18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6" marR="36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6" marR="36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588996"/>
                  </a:ext>
                </a:extLst>
              </a:tr>
              <a:tr h="159446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                    прочих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6" marR="36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1.3.19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6" marR="36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6" marR="36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921512"/>
                  </a:ext>
                </a:extLst>
              </a:tr>
              <a:tr h="159446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Используемые при ПЭТ РФП: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6" marR="36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6" marR="36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51603"/>
                  </a:ext>
                </a:extLst>
              </a:tr>
              <a:tr h="159446">
                <a:tc>
                  <a:txBody>
                    <a:bodyPr/>
                    <a:lstStyle/>
                    <a:p>
                      <a:pPr marL="54038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F-FDG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6" marR="36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6" marR="36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198855"/>
                  </a:ext>
                </a:extLst>
              </a:tr>
              <a:tr h="159446">
                <a:tc>
                  <a:txBody>
                    <a:bodyPr/>
                    <a:lstStyle/>
                    <a:p>
                      <a:pPr marL="54038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6" marR="36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416" marR="364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003640"/>
                  </a:ext>
                </a:extLst>
              </a:tr>
            </a:tbl>
          </a:graphicData>
        </a:graphic>
      </p:graphicFrame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3E218BD-4E10-42FD-99EB-77874A9FE55D}"/>
              </a:ext>
            </a:extLst>
          </p:cNvPr>
          <p:cNvSpPr/>
          <p:nvPr/>
        </p:nvSpPr>
        <p:spPr>
          <a:xfrm>
            <a:off x="9563450" y="1275127"/>
            <a:ext cx="1828800" cy="39092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расшифровке «Прочее, другое, иное» необходимо указывать: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таблицы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строки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графы (при необходимости)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4AA387E-3F41-4B73-9865-5BF996D2EF74}"/>
              </a:ext>
            </a:extLst>
          </p:cNvPr>
          <p:cNvCxnSpPr/>
          <p:nvPr/>
        </p:nvCxnSpPr>
        <p:spPr>
          <a:xfrm>
            <a:off x="1526796" y="981512"/>
            <a:ext cx="8456103" cy="2231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BA7473DA-DEFB-466A-9AE5-A5928C737DCF}"/>
              </a:ext>
            </a:extLst>
          </p:cNvPr>
          <p:cNvCxnSpPr/>
          <p:nvPr/>
        </p:nvCxnSpPr>
        <p:spPr>
          <a:xfrm flipV="1">
            <a:off x="7516536" y="3429000"/>
            <a:ext cx="2466363" cy="2032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19EBBC9A-B95A-4CD1-A991-D2A12E329D5C}"/>
              </a:ext>
            </a:extLst>
          </p:cNvPr>
          <p:cNvCxnSpPr/>
          <p:nvPr/>
        </p:nvCxnSpPr>
        <p:spPr>
          <a:xfrm flipV="1">
            <a:off x="7331978" y="3429000"/>
            <a:ext cx="2650921" cy="1548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32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A543F78-AA04-454E-9507-6E03281FC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274095"/>
              </p:ext>
            </p:extLst>
          </p:nvPr>
        </p:nvGraphicFramePr>
        <p:xfrm>
          <a:off x="1022171" y="1215255"/>
          <a:ext cx="9601199" cy="1107314"/>
        </p:xfrm>
        <a:graphic>
          <a:graphicData uri="http://schemas.openxmlformats.org/drawingml/2006/table">
            <a:tbl>
              <a:tblPr firstRow="1" firstCol="1" bandRow="1"/>
              <a:tblGrid>
                <a:gridCol w="4631619">
                  <a:extLst>
                    <a:ext uri="{9D8B030D-6E8A-4147-A177-3AD203B41FA5}">
                      <a16:colId xmlns:a16="http://schemas.microsoft.com/office/drawing/2014/main" val="3951822587"/>
                    </a:ext>
                  </a:extLst>
                </a:gridCol>
                <a:gridCol w="670164">
                  <a:extLst>
                    <a:ext uri="{9D8B030D-6E8A-4147-A177-3AD203B41FA5}">
                      <a16:colId xmlns:a16="http://schemas.microsoft.com/office/drawing/2014/main" val="3953099314"/>
                    </a:ext>
                  </a:extLst>
                </a:gridCol>
                <a:gridCol w="1588038">
                  <a:extLst>
                    <a:ext uri="{9D8B030D-6E8A-4147-A177-3AD203B41FA5}">
                      <a16:colId xmlns:a16="http://schemas.microsoft.com/office/drawing/2014/main" val="3633600656"/>
                    </a:ext>
                  </a:extLst>
                </a:gridCol>
                <a:gridCol w="1355689">
                  <a:extLst>
                    <a:ext uri="{9D8B030D-6E8A-4147-A177-3AD203B41FA5}">
                      <a16:colId xmlns:a16="http://schemas.microsoft.com/office/drawing/2014/main" val="3802544473"/>
                    </a:ext>
                  </a:extLst>
                </a:gridCol>
                <a:gridCol w="1355689">
                  <a:extLst>
                    <a:ext uri="{9D8B030D-6E8A-4147-A177-3AD203B41FA5}">
                      <a16:colId xmlns:a16="http://schemas.microsoft.com/office/drawing/2014/main" val="313474929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3706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подразделениях, оказывающих медицинскую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помощь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амбулаторных условиях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условиях дневного стационара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039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807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других систем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37268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4C04920-9DBD-441B-BB21-B6587909B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41" y="851286"/>
            <a:ext cx="100534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(5401)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                                    Коды по ОКЕИ: человек – 792;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642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8BDCC9-4C48-4AC1-85EB-F3A4CA65E3B3}"/>
              </a:ext>
            </a:extLst>
          </p:cNvPr>
          <p:cNvSpPr/>
          <p:nvPr/>
        </p:nvSpPr>
        <p:spPr>
          <a:xfrm>
            <a:off x="1022171" y="2499103"/>
            <a:ext cx="82973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(5402)						                    	                                                                                   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 по ОКЕИ: единица – 642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B532013-03F6-4C8F-A294-FB501CFDA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724124"/>
              </p:ext>
            </p:extLst>
          </p:nvPr>
        </p:nvGraphicFramePr>
        <p:xfrm>
          <a:off x="1022171" y="2819400"/>
          <a:ext cx="8297357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5502807">
                  <a:extLst>
                    <a:ext uri="{9D8B030D-6E8A-4147-A177-3AD203B41FA5}">
                      <a16:colId xmlns:a16="http://schemas.microsoft.com/office/drawing/2014/main" val="1483039484"/>
                    </a:ext>
                  </a:extLst>
                </a:gridCol>
                <a:gridCol w="960834">
                  <a:extLst>
                    <a:ext uri="{9D8B030D-6E8A-4147-A177-3AD203B41FA5}">
                      <a16:colId xmlns:a16="http://schemas.microsoft.com/office/drawing/2014/main" val="3590103334"/>
                    </a:ext>
                  </a:extLst>
                </a:gridCol>
                <a:gridCol w="1833716">
                  <a:extLst>
                    <a:ext uri="{9D8B030D-6E8A-4147-A177-3AD203B41FA5}">
                      <a16:colId xmlns:a16="http://schemas.microsoft.com/office/drawing/2014/main" val="38076696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Методы исследования систем организма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исследований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389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076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методы исследования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118778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BCAE54A-56F7-4B6C-903E-5D50BC0AA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58049"/>
              </p:ext>
            </p:extLst>
          </p:nvPr>
        </p:nvGraphicFramePr>
        <p:xfrm>
          <a:off x="1022171" y="4058480"/>
          <a:ext cx="8808085" cy="12192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819775">
                  <a:extLst>
                    <a:ext uri="{9D8B030D-6E8A-4147-A177-3AD203B41FA5}">
                      <a16:colId xmlns:a16="http://schemas.microsoft.com/office/drawing/2014/main" val="1462283638"/>
                    </a:ext>
                  </a:extLst>
                </a:gridCol>
                <a:gridCol w="614680">
                  <a:extLst>
                    <a:ext uri="{9D8B030D-6E8A-4147-A177-3AD203B41FA5}">
                      <a16:colId xmlns:a16="http://schemas.microsoft.com/office/drawing/2014/main" val="198357861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783307328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173794759"/>
                    </a:ext>
                  </a:extLst>
                </a:gridCol>
              </a:tblGrid>
              <a:tr h="1339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аппаратов и оборудования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единиц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771612"/>
                  </a:ext>
                </a:extLst>
              </a:tr>
              <a:tr h="133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отделениях анестезиологии-реанимации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223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403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Другие аппараты для исследования остаточного объема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54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Другие аппараты для исследования аэродинамического сопротивления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165172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8E807362-5CF4-453C-9274-8DF1F824B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42" y="3715470"/>
            <a:ext cx="91356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(5404)	                                                                                                                                                                            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642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8073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491753D-D4E9-4BFE-9265-51A31F4AD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728228"/>
              </p:ext>
            </p:extLst>
          </p:nvPr>
        </p:nvGraphicFramePr>
        <p:xfrm>
          <a:off x="994482" y="1337520"/>
          <a:ext cx="9995412" cy="3033866"/>
        </p:xfrm>
        <a:graphic>
          <a:graphicData uri="http://schemas.openxmlformats.org/drawingml/2006/table">
            <a:tbl>
              <a:tblPr firstRow="1" firstCol="1" bandRow="1"/>
              <a:tblGrid>
                <a:gridCol w="2476477">
                  <a:extLst>
                    <a:ext uri="{9D8B030D-6E8A-4147-A177-3AD203B41FA5}">
                      <a16:colId xmlns:a16="http://schemas.microsoft.com/office/drawing/2014/main" val="531901607"/>
                    </a:ext>
                  </a:extLst>
                </a:gridCol>
                <a:gridCol w="499957">
                  <a:extLst>
                    <a:ext uri="{9D8B030D-6E8A-4147-A177-3AD203B41FA5}">
                      <a16:colId xmlns:a16="http://schemas.microsoft.com/office/drawing/2014/main" val="2732246477"/>
                    </a:ext>
                  </a:extLst>
                </a:gridCol>
                <a:gridCol w="600938">
                  <a:extLst>
                    <a:ext uri="{9D8B030D-6E8A-4147-A177-3AD203B41FA5}">
                      <a16:colId xmlns:a16="http://schemas.microsoft.com/office/drawing/2014/main" val="3747717710"/>
                    </a:ext>
                  </a:extLst>
                </a:gridCol>
                <a:gridCol w="600230">
                  <a:extLst>
                    <a:ext uri="{9D8B030D-6E8A-4147-A177-3AD203B41FA5}">
                      <a16:colId xmlns:a16="http://schemas.microsoft.com/office/drawing/2014/main" val="3758802773"/>
                    </a:ext>
                  </a:extLst>
                </a:gridCol>
                <a:gridCol w="600938">
                  <a:extLst>
                    <a:ext uri="{9D8B030D-6E8A-4147-A177-3AD203B41FA5}">
                      <a16:colId xmlns:a16="http://schemas.microsoft.com/office/drawing/2014/main" val="2991786231"/>
                    </a:ext>
                  </a:extLst>
                </a:gridCol>
                <a:gridCol w="600938">
                  <a:extLst>
                    <a:ext uri="{9D8B030D-6E8A-4147-A177-3AD203B41FA5}">
                      <a16:colId xmlns:a16="http://schemas.microsoft.com/office/drawing/2014/main" val="113571704"/>
                    </a:ext>
                  </a:extLst>
                </a:gridCol>
                <a:gridCol w="651071">
                  <a:extLst>
                    <a:ext uri="{9D8B030D-6E8A-4147-A177-3AD203B41FA5}">
                      <a16:colId xmlns:a16="http://schemas.microsoft.com/office/drawing/2014/main" val="3526781351"/>
                    </a:ext>
                  </a:extLst>
                </a:gridCol>
                <a:gridCol w="799364">
                  <a:extLst>
                    <a:ext uri="{9D8B030D-6E8A-4147-A177-3AD203B41FA5}">
                      <a16:colId xmlns:a16="http://schemas.microsoft.com/office/drawing/2014/main" val="3715572363"/>
                    </a:ext>
                  </a:extLst>
                </a:gridCol>
                <a:gridCol w="651071">
                  <a:extLst>
                    <a:ext uri="{9D8B030D-6E8A-4147-A177-3AD203B41FA5}">
                      <a16:colId xmlns:a16="http://schemas.microsoft.com/office/drawing/2014/main" val="1571189703"/>
                    </a:ext>
                  </a:extLst>
                </a:gridCol>
                <a:gridCol w="708689">
                  <a:extLst>
                    <a:ext uri="{9D8B030D-6E8A-4147-A177-3AD203B41FA5}">
                      <a16:colId xmlns:a16="http://schemas.microsoft.com/office/drawing/2014/main" val="450497082"/>
                    </a:ext>
                  </a:extLst>
                </a:gridCol>
                <a:gridCol w="1164802">
                  <a:extLst>
                    <a:ext uri="{9D8B030D-6E8A-4147-A177-3AD203B41FA5}">
                      <a16:colId xmlns:a16="http://schemas.microsoft.com/office/drawing/2014/main" val="256208464"/>
                    </a:ext>
                  </a:extLst>
                </a:gridCol>
                <a:gridCol w="578853">
                  <a:extLst>
                    <a:ext uri="{9D8B030D-6E8A-4147-A177-3AD203B41FA5}">
                      <a16:colId xmlns:a16="http://schemas.microsoft.com/office/drawing/2014/main" val="3350555296"/>
                    </a:ext>
                  </a:extLst>
                </a:gridCol>
                <a:gridCol w="62084">
                  <a:extLst>
                    <a:ext uri="{9D8B030D-6E8A-4147-A177-3AD203B41FA5}">
                      <a16:colId xmlns:a16="http://schemas.microsoft.com/office/drawing/2014/main" val="3245613511"/>
                    </a:ext>
                  </a:extLst>
                </a:gridCol>
              </a:tblGrid>
              <a:tr h="10194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них выполнено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932676"/>
                  </a:ext>
                </a:extLst>
              </a:tr>
              <a:tr h="275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Рентге-носко-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пий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Рентгенограмм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Флюорограмм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Томо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-грамм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исследований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(из гр. 3)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987383"/>
                  </a:ext>
                </a:extLst>
              </a:tr>
              <a:tr h="1153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пленке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циф-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ровых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пленке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циф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ровых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контра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стирова-нием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(без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ангио-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графий)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подразделениях, оказывающих медицинскую помощь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амбулаторных условиях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условиях дневного стационара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784202"/>
                  </a:ext>
                </a:extLst>
              </a:tr>
              <a:tr h="203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500749"/>
                  </a:ext>
                </a:extLst>
              </a:tr>
              <a:tr h="203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Рентгенодиагностические  исследования – всего</a:t>
                      </a:r>
                    </a:p>
                  </a:txBody>
                  <a:tcPr marL="36684" marR="36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822333"/>
                  </a:ext>
                </a:extLst>
              </a:tr>
              <a:tr h="203887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(стр.1): </a:t>
                      </a:r>
                    </a:p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органов грудной клетки</a:t>
                      </a:r>
                    </a:p>
                  </a:txBody>
                  <a:tcPr marL="36684" marR="36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725312"/>
                  </a:ext>
                </a:extLst>
              </a:tr>
              <a:tr h="101943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органов пищеварения </a:t>
                      </a:r>
                    </a:p>
                  </a:txBody>
                  <a:tcPr marL="36684" marR="36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36006"/>
                  </a:ext>
                </a:extLst>
              </a:tr>
              <a:tr h="30583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из них:</a:t>
                      </a:r>
                    </a:p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пищевода, желудка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и тонкой кишки</a:t>
                      </a:r>
                    </a:p>
                  </a:txBody>
                  <a:tcPr marL="36684" marR="36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684" marR="36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73334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32A1D6F-6655-4710-BAD3-5CEAB7DA6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195" y="766940"/>
            <a:ext cx="96284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Рентгенодиагностические исследования (без профилактических исследований)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(5100)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	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Код по ОКЕИ: единица –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B7D940A-567B-4B3D-A2E2-B0A605461067}"/>
              </a:ext>
            </a:extLst>
          </p:cNvPr>
          <p:cNvSpPr/>
          <p:nvPr/>
        </p:nvSpPr>
        <p:spPr>
          <a:xfrm>
            <a:off x="3865546" y="3284930"/>
            <a:ext cx="4460905" cy="10340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Включаются рентгенологические диагностические исследования </a:t>
            </a:r>
            <a:r>
              <a:rPr lang="ru-RU" sz="1200" dirty="0">
                <a:solidFill>
                  <a:schemeClr val="tx1"/>
                </a:solidFill>
              </a:rPr>
              <a:t>за исключением: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профилактических (таб. 5114),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интервенционных (таб. 5111) и 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Компьютерно-</a:t>
            </a:r>
            <a:r>
              <a:rPr lang="ru-RU" sz="1200" b="1" dirty="0" err="1">
                <a:solidFill>
                  <a:schemeClr val="tx1"/>
                </a:solidFill>
              </a:rPr>
              <a:t>томографических</a:t>
            </a:r>
            <a:r>
              <a:rPr lang="ru-RU" sz="1200" b="1" dirty="0">
                <a:solidFill>
                  <a:schemeClr val="tx1"/>
                </a:solidFill>
              </a:rPr>
              <a:t> исследований (таб. 5113)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16A6249-E757-4479-B2DC-A24CC09BE11A}"/>
              </a:ext>
            </a:extLst>
          </p:cNvPr>
          <p:cNvSpPr/>
          <p:nvPr/>
        </p:nvSpPr>
        <p:spPr>
          <a:xfrm>
            <a:off x="2310213" y="4427886"/>
            <a:ext cx="6016238" cy="5426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Графа 3 больше суммы граф 11 + 12 за счет исследований, выполненных пациентам, получившим медицинскую </a:t>
            </a:r>
            <a:r>
              <a:rPr lang="ru-RU" sz="1200" b="1" u="sng" dirty="0">
                <a:solidFill>
                  <a:schemeClr val="tx1"/>
                </a:solidFill>
              </a:rPr>
              <a:t>помощь в стационарных условиях</a:t>
            </a:r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id="{EBBB0F9B-1E71-4179-AD89-260895150C39}"/>
              </a:ext>
            </a:extLst>
          </p:cNvPr>
          <p:cNvSpPr/>
          <p:nvPr/>
        </p:nvSpPr>
        <p:spPr>
          <a:xfrm>
            <a:off x="8597230" y="2775948"/>
            <a:ext cx="2569114" cy="2194601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С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любым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типом контрастного вещества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DAD925C-1FA3-4569-9663-45CAC7CF2D15}"/>
              </a:ext>
            </a:extLst>
          </p:cNvPr>
          <p:cNvSpPr/>
          <p:nvPr/>
        </p:nvSpPr>
        <p:spPr>
          <a:xfrm>
            <a:off x="994482" y="5108294"/>
            <a:ext cx="10203035" cy="982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Рентгенологическое исследование пациенту может состоять  из просвечивания, одной или нескольких рентгенограмм, флюорограмм, может состоять из каждого способа в отдельности или в сочетании друг с другом. В связи с этим, числа, показываемые в графах 4-9 по соответствующим строкам в сумме, могут превышать числа в графе 3, но не могут быть меньше их.</a:t>
            </a:r>
          </a:p>
        </p:txBody>
      </p:sp>
    </p:spTree>
    <p:extLst>
      <p:ext uri="{BB962C8B-B14F-4D97-AF65-F5344CB8AC3E}">
        <p14:creationId xmlns:p14="http://schemas.microsoft.com/office/powerpoint/2010/main" val="162597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6501BB6-6B46-40D0-BAEE-1F76C4A44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590445"/>
              </p:ext>
            </p:extLst>
          </p:nvPr>
        </p:nvGraphicFramePr>
        <p:xfrm>
          <a:off x="6554046" y="971274"/>
          <a:ext cx="4667075" cy="3053144"/>
        </p:xfrm>
        <a:graphic>
          <a:graphicData uri="http://schemas.openxmlformats.org/drawingml/2006/table">
            <a:tbl>
              <a:tblPr firstRow="1" firstCol="1" bandRow="1"/>
              <a:tblGrid>
                <a:gridCol w="2200939">
                  <a:extLst>
                    <a:ext uri="{9D8B030D-6E8A-4147-A177-3AD203B41FA5}">
                      <a16:colId xmlns:a16="http://schemas.microsoft.com/office/drawing/2014/main" val="247700320"/>
                    </a:ext>
                  </a:extLst>
                </a:gridCol>
                <a:gridCol w="433531">
                  <a:extLst>
                    <a:ext uri="{9D8B030D-6E8A-4147-A177-3AD203B41FA5}">
                      <a16:colId xmlns:a16="http://schemas.microsoft.com/office/drawing/2014/main" val="1541661069"/>
                    </a:ext>
                  </a:extLst>
                </a:gridCol>
                <a:gridCol w="377505">
                  <a:extLst>
                    <a:ext uri="{9D8B030D-6E8A-4147-A177-3AD203B41FA5}">
                      <a16:colId xmlns:a16="http://schemas.microsoft.com/office/drawing/2014/main" val="4271594976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val="872894354"/>
                    </a:ext>
                  </a:extLst>
                </a:gridCol>
                <a:gridCol w="654342">
                  <a:extLst>
                    <a:ext uri="{9D8B030D-6E8A-4147-A177-3AD203B41FA5}">
                      <a16:colId xmlns:a16="http://schemas.microsoft.com/office/drawing/2014/main" val="2523176726"/>
                    </a:ext>
                  </a:extLst>
                </a:gridCol>
                <a:gridCol w="497419">
                  <a:extLst>
                    <a:ext uri="{9D8B030D-6E8A-4147-A177-3AD203B41FA5}">
                      <a16:colId xmlns:a16="http://schemas.microsoft.com/office/drawing/2014/main" val="3073153308"/>
                    </a:ext>
                  </a:extLst>
                </a:gridCol>
              </a:tblGrid>
              <a:tr h="358775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операции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операций, проведенных</a:t>
                      </a:r>
                      <a:b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стационаре,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346352"/>
                  </a:ext>
                </a:extLst>
              </a:tr>
              <a:tr h="232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детям 0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</a:t>
                      </a:r>
                      <a:b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включительно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676294"/>
                  </a:ext>
                </a:extLst>
              </a:tr>
              <a:tr h="60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</a:t>
                      </a:r>
                      <a:b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лет</a:t>
                      </a:r>
                      <a:b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включи-</a:t>
                      </a:r>
                      <a:b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тельно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гр. 4</a:t>
                      </a:r>
                      <a:b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воз-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расте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до </a:t>
                      </a:r>
                      <a:b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года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b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лет</a:t>
                      </a:r>
                      <a:b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вклю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b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7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чительно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174647"/>
                  </a:ext>
                </a:extLst>
              </a:tr>
              <a:tr h="1094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691719"/>
                  </a:ext>
                </a:extLst>
              </a:tr>
              <a:tr h="1017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операции на сердце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85378"/>
                  </a:ext>
                </a:extLst>
              </a:tr>
              <a:tr h="101743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нарушениях ритма –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166239"/>
                  </a:ext>
                </a:extLst>
              </a:tr>
              <a:tr h="101743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</a:p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имплантация кардиостимулятора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7.4.1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15593"/>
                  </a:ext>
                </a:extLst>
              </a:tr>
              <a:tr h="182639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коррекция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тахиаритмий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7.4.2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408561"/>
                  </a:ext>
                </a:extLst>
              </a:tr>
              <a:tr h="184557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из них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катетерных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аблаций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7.4.2.1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777347"/>
                  </a:ext>
                </a:extLst>
              </a:tr>
              <a:tr h="101743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имплантированных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кардиовертеров-дефибриляторов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(ИКД)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7.4.3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447802"/>
                  </a:ext>
                </a:extLst>
              </a:tr>
              <a:tr h="150443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из них: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трехкамерных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ИКД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7.4.3.1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705402"/>
                  </a:ext>
                </a:extLst>
              </a:tr>
              <a:tr h="17931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ишемических болезней сердца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500938"/>
                  </a:ext>
                </a:extLst>
              </a:tr>
              <a:tr h="214905">
                <a:tc>
                  <a:txBody>
                    <a:bodyPr/>
                    <a:lstStyle/>
                    <a:p>
                      <a:pPr marL="1803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ангиопластика коронарных артерий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7.5.2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62" marR="55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11499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BFD0C4E-6E73-44AA-8C42-180D66DE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6290" y="601942"/>
            <a:ext cx="49007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215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215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215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215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215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215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215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215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215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15313" algn="l"/>
              </a:tabLst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15313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(4000)                                                     Код по ОКЕИ: единица – 642; человек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792</a:t>
            </a:r>
            <a:endParaRPr kumimoji="0" lang="ru-RU" altLang="ru-RU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Блок-схема: память с последовательным доступом 3">
            <a:extLst>
              <a:ext uri="{FF2B5EF4-FFF2-40B4-BE49-F238E27FC236}">
                <a16:creationId xmlns:a16="http://schemas.microsoft.com/office/drawing/2014/main" id="{9DEA0C8F-D1A2-48DF-A000-4E8E11B909EA}"/>
              </a:ext>
            </a:extLst>
          </p:cNvPr>
          <p:cNvSpPr/>
          <p:nvPr/>
        </p:nvSpPr>
        <p:spPr>
          <a:xfrm>
            <a:off x="755008" y="780176"/>
            <a:ext cx="5583167" cy="1924887"/>
          </a:xfrm>
          <a:prstGeom prst="flowChartMagneticTap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Внимание!!!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Необходимо сверять сведения таблицы 4000 формы 14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по строкам 7.4.2, 7.4.2 и 7.5.2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с таблицей 5111 формы 30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958CB17-DEA3-47A7-92F9-DD6E63F50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459384"/>
              </p:ext>
            </p:extLst>
          </p:nvPr>
        </p:nvGraphicFramePr>
        <p:xfrm>
          <a:off x="831776" y="3537384"/>
          <a:ext cx="6652470" cy="2496610"/>
        </p:xfrm>
        <a:graphic>
          <a:graphicData uri="http://schemas.openxmlformats.org/drawingml/2006/table">
            <a:tbl>
              <a:tblPr firstRow="1" firstCol="1" bandRow="1"/>
              <a:tblGrid>
                <a:gridCol w="2147582">
                  <a:extLst>
                    <a:ext uri="{9D8B030D-6E8A-4147-A177-3AD203B41FA5}">
                      <a16:colId xmlns:a16="http://schemas.microsoft.com/office/drawing/2014/main" val="579858024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val="1417868003"/>
                    </a:ext>
                  </a:extLst>
                </a:gridCol>
                <a:gridCol w="494951">
                  <a:extLst>
                    <a:ext uri="{9D8B030D-6E8A-4147-A177-3AD203B41FA5}">
                      <a16:colId xmlns:a16="http://schemas.microsoft.com/office/drawing/2014/main" val="2988819849"/>
                    </a:ext>
                  </a:extLst>
                </a:gridCol>
                <a:gridCol w="511728">
                  <a:extLst>
                    <a:ext uri="{9D8B030D-6E8A-4147-A177-3AD203B41FA5}">
                      <a16:colId xmlns:a16="http://schemas.microsoft.com/office/drawing/2014/main" val="3146057909"/>
                    </a:ext>
                  </a:extLst>
                </a:gridCol>
                <a:gridCol w="587230">
                  <a:extLst>
                    <a:ext uri="{9D8B030D-6E8A-4147-A177-3AD203B41FA5}">
                      <a16:colId xmlns:a16="http://schemas.microsoft.com/office/drawing/2014/main" val="2811847403"/>
                    </a:ext>
                  </a:extLst>
                </a:gridCol>
                <a:gridCol w="545284">
                  <a:extLst>
                    <a:ext uri="{9D8B030D-6E8A-4147-A177-3AD203B41FA5}">
                      <a16:colId xmlns:a16="http://schemas.microsoft.com/office/drawing/2014/main" val="865072011"/>
                    </a:ext>
                  </a:extLst>
                </a:gridCol>
                <a:gridCol w="545285">
                  <a:extLst>
                    <a:ext uri="{9D8B030D-6E8A-4147-A177-3AD203B41FA5}">
                      <a16:colId xmlns:a16="http://schemas.microsoft.com/office/drawing/2014/main" val="2724607145"/>
                    </a:ext>
                  </a:extLst>
                </a:gridCol>
                <a:gridCol w="637563">
                  <a:extLst>
                    <a:ext uri="{9D8B030D-6E8A-4147-A177-3AD203B41FA5}">
                      <a16:colId xmlns:a16="http://schemas.microsoft.com/office/drawing/2014/main" val="3342316"/>
                    </a:ext>
                  </a:extLst>
                </a:gridCol>
                <a:gridCol w="612396">
                  <a:extLst>
                    <a:ext uri="{9D8B030D-6E8A-4147-A177-3AD203B41FA5}">
                      <a16:colId xmlns:a16="http://schemas.microsoft.com/office/drawing/2014/main" val="921598717"/>
                    </a:ext>
                  </a:extLst>
                </a:gridCol>
              </a:tblGrid>
              <a:tr h="12361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10490" indent="-3048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15265" indent="-135255" algn="l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44513"/>
                  </a:ext>
                </a:extLst>
              </a:tr>
              <a:tr h="123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внутрисосудистые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внесосудистые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846264"/>
                  </a:ext>
                </a:extLst>
              </a:tr>
              <a:tr h="146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74175"/>
                  </a:ext>
                </a:extLst>
              </a:tr>
              <a:tr h="306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Диагно-сти-ческие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Лечеб-ные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Диагно-сти-ческие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Лечеб-ные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66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012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Рентгенохирургические вмешательства, всего,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на: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512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головном мозге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101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 головы и шеи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000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молочных железах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283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органах грудной клетки всего, без сердца и грудной аорты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936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из них легочной артерии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679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сердце,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24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коронарных сосудах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683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камерах сердца и клапанах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142584"/>
                  </a:ext>
                </a:extLst>
              </a:tr>
              <a:tr h="113385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грудной аорте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305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брюшной аорте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80958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353C2F5C-6A81-413A-884E-250D15528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776" y="2813447"/>
            <a:ext cx="570451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Рентгенохирургия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рентгеноэндоваскулярные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диагностика и лечение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(5111)	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4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8E4E0CB-F3C5-459B-8681-6E5481A74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715195"/>
              </p:ext>
            </p:extLst>
          </p:nvPr>
        </p:nvGraphicFramePr>
        <p:xfrm>
          <a:off x="6096000" y="1019349"/>
          <a:ext cx="5302539" cy="2026788"/>
        </p:xfrm>
        <a:graphic>
          <a:graphicData uri="http://schemas.openxmlformats.org/drawingml/2006/table">
            <a:tbl>
              <a:tblPr firstRow="1" firstCol="1" bandRow="1"/>
              <a:tblGrid>
                <a:gridCol w="4227778">
                  <a:extLst>
                    <a:ext uri="{9D8B030D-6E8A-4147-A177-3AD203B41FA5}">
                      <a16:colId xmlns:a16="http://schemas.microsoft.com/office/drawing/2014/main" val="2545251738"/>
                    </a:ext>
                  </a:extLst>
                </a:gridCol>
                <a:gridCol w="520117">
                  <a:extLst>
                    <a:ext uri="{9D8B030D-6E8A-4147-A177-3AD203B41FA5}">
                      <a16:colId xmlns:a16="http://schemas.microsoft.com/office/drawing/2014/main" val="3781487629"/>
                    </a:ext>
                  </a:extLst>
                </a:gridCol>
                <a:gridCol w="554644">
                  <a:extLst>
                    <a:ext uri="{9D8B030D-6E8A-4147-A177-3AD203B41FA5}">
                      <a16:colId xmlns:a16="http://schemas.microsoft.com/office/drawing/2014/main" val="1838373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314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163369"/>
                  </a:ext>
                </a:extLst>
              </a:tr>
              <a:tr h="23330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Оперировано пациентов – всего, чел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506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</a:p>
                    <a:p>
                      <a:pPr marL="9017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дети до 17 лет включительно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32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лица старше трудоспособного возраста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032404"/>
                  </a:ext>
                </a:extLst>
              </a:tr>
              <a:tr h="280394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операций (стр.1, гр. 3 табл. 4000) проведено операций с использованием,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</a:p>
                    <a:p>
                      <a:pPr marL="9017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лазерной аппаратуры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836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криогенной аппаратуры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591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эндоскопической аппаратуры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410119"/>
                  </a:ext>
                </a:extLst>
              </a:tr>
              <a:tr h="138653">
                <a:tc>
                  <a:txBody>
                    <a:bodyPr/>
                    <a:lstStyle/>
                    <a:p>
                      <a:pPr marL="1803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них стерилизации женщин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153852"/>
                  </a:ext>
                </a:extLst>
              </a:tr>
              <a:tr h="262904">
                <a:tc>
                  <a:txBody>
                    <a:bodyPr/>
                    <a:lstStyle/>
                    <a:p>
                      <a:pPr marL="18034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рентгеновской аппаратуры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9771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4899E6C-9963-4269-B75C-D45B22192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960" y="687000"/>
            <a:ext cx="53665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(4100)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  	                                                            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Коды по ОКЕИ: единица 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642, человек – 792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D4287B4-E451-4FEE-B55C-47FDAE2A6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516103"/>
              </p:ext>
            </p:extLst>
          </p:nvPr>
        </p:nvGraphicFramePr>
        <p:xfrm>
          <a:off x="934674" y="3590217"/>
          <a:ext cx="6652470" cy="2372995"/>
        </p:xfrm>
        <a:graphic>
          <a:graphicData uri="http://schemas.openxmlformats.org/drawingml/2006/table">
            <a:tbl>
              <a:tblPr firstRow="1" firstCol="1" bandRow="1"/>
              <a:tblGrid>
                <a:gridCol w="2147582">
                  <a:extLst>
                    <a:ext uri="{9D8B030D-6E8A-4147-A177-3AD203B41FA5}">
                      <a16:colId xmlns:a16="http://schemas.microsoft.com/office/drawing/2014/main" val="2877428206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val="2155194923"/>
                    </a:ext>
                  </a:extLst>
                </a:gridCol>
                <a:gridCol w="494951">
                  <a:extLst>
                    <a:ext uri="{9D8B030D-6E8A-4147-A177-3AD203B41FA5}">
                      <a16:colId xmlns:a16="http://schemas.microsoft.com/office/drawing/2014/main" val="2790755315"/>
                    </a:ext>
                  </a:extLst>
                </a:gridCol>
                <a:gridCol w="511728">
                  <a:extLst>
                    <a:ext uri="{9D8B030D-6E8A-4147-A177-3AD203B41FA5}">
                      <a16:colId xmlns:a16="http://schemas.microsoft.com/office/drawing/2014/main" val="1544076069"/>
                    </a:ext>
                  </a:extLst>
                </a:gridCol>
                <a:gridCol w="587230">
                  <a:extLst>
                    <a:ext uri="{9D8B030D-6E8A-4147-A177-3AD203B41FA5}">
                      <a16:colId xmlns:a16="http://schemas.microsoft.com/office/drawing/2014/main" val="408771056"/>
                    </a:ext>
                  </a:extLst>
                </a:gridCol>
                <a:gridCol w="545284">
                  <a:extLst>
                    <a:ext uri="{9D8B030D-6E8A-4147-A177-3AD203B41FA5}">
                      <a16:colId xmlns:a16="http://schemas.microsoft.com/office/drawing/2014/main" val="3010256908"/>
                    </a:ext>
                  </a:extLst>
                </a:gridCol>
                <a:gridCol w="545285">
                  <a:extLst>
                    <a:ext uri="{9D8B030D-6E8A-4147-A177-3AD203B41FA5}">
                      <a16:colId xmlns:a16="http://schemas.microsoft.com/office/drawing/2014/main" val="3968255426"/>
                    </a:ext>
                  </a:extLst>
                </a:gridCol>
                <a:gridCol w="637563">
                  <a:extLst>
                    <a:ext uri="{9D8B030D-6E8A-4147-A177-3AD203B41FA5}">
                      <a16:colId xmlns:a16="http://schemas.microsoft.com/office/drawing/2014/main" val="3524814760"/>
                    </a:ext>
                  </a:extLst>
                </a:gridCol>
                <a:gridCol w="612396">
                  <a:extLst>
                    <a:ext uri="{9D8B030D-6E8A-4147-A177-3AD203B41FA5}">
                      <a16:colId xmlns:a16="http://schemas.microsoft.com/office/drawing/2014/main" val="1372512341"/>
                    </a:ext>
                  </a:extLst>
                </a:gridCol>
              </a:tblGrid>
              <a:tr h="6371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110490" indent="-3048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215265" indent="-135255" algn="l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713572"/>
                  </a:ext>
                </a:extLst>
              </a:tr>
              <a:tr h="123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внутрисосудистые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внесосудистые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019660"/>
                  </a:ext>
                </a:extLst>
              </a:tr>
              <a:tr h="146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742751"/>
                  </a:ext>
                </a:extLst>
              </a:tr>
              <a:tr h="306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Диагно-сти-ческие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Лечеб-ные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Диагно-сти-ческие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Лечеб-ные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916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255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Рентгенохирургические вмешательства, всего,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на: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138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головном мозге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955849"/>
                  </a:ext>
                </a:extLst>
              </a:tr>
              <a:tr h="36366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 головы и шеи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915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молочных железах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342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органах грудной клетки всего, без сердца и грудной аорты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872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из них легочной артерии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598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сердце,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312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коронарных сосудах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385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камерах сердца и клапанах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306966"/>
                  </a:ext>
                </a:extLst>
              </a:tr>
              <a:tr h="113385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грудной аорте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24928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81550A-407D-4852-8F81-A9925014FF80}"/>
              </a:ext>
            </a:extLst>
          </p:cNvPr>
          <p:cNvSpPr/>
          <p:nvPr/>
        </p:nvSpPr>
        <p:spPr>
          <a:xfrm>
            <a:off x="934674" y="297466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altLang="ru-RU" sz="12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Рентгенохирургия</a:t>
            </a: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altLang="ru-RU" sz="12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рентгеноэндоваскулярные</a:t>
            </a: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altLang="ru-RU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диагностика и лечение</a:t>
            </a:r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altLang="ru-RU" sz="1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(5111)	</a:t>
            </a:r>
            <a:endParaRPr lang="ru-RU" dirty="0"/>
          </a:p>
        </p:txBody>
      </p:sp>
      <p:sp>
        <p:nvSpPr>
          <p:cNvPr id="6" name="Блок-схема: память с последовательным доступом 5">
            <a:extLst>
              <a:ext uri="{FF2B5EF4-FFF2-40B4-BE49-F238E27FC236}">
                <a16:creationId xmlns:a16="http://schemas.microsoft.com/office/drawing/2014/main" id="{F15034E3-2A0B-46FB-BC68-46963C9F530E}"/>
              </a:ext>
            </a:extLst>
          </p:cNvPr>
          <p:cNvSpPr/>
          <p:nvPr/>
        </p:nvSpPr>
        <p:spPr>
          <a:xfrm>
            <a:off x="793460" y="810111"/>
            <a:ext cx="4911054" cy="2000201"/>
          </a:xfrm>
          <a:prstGeom prst="flowChartMagneticTap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Внимание!!!</a:t>
            </a:r>
          </a:p>
          <a:p>
            <a:pPr lvl="0" algn="ctr"/>
            <a:endParaRPr lang="ru-RU" sz="1400" b="1" dirty="0">
              <a:solidFill>
                <a:prstClr val="black"/>
              </a:solidFill>
            </a:endParaRP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Необходимо сверять сведения таблицы 4100 формы 14</a:t>
            </a:r>
          </a:p>
          <a:p>
            <a:pPr lvl="0" algn="ctr"/>
            <a:endParaRPr lang="ru-RU" sz="1400" b="1" dirty="0">
              <a:solidFill>
                <a:prstClr val="black"/>
              </a:solidFill>
            </a:endParaRPr>
          </a:p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с таблицей 5111 формы 30 </a:t>
            </a:r>
          </a:p>
        </p:txBody>
      </p:sp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1E122942-997D-478A-8985-095883E6EA01}"/>
              </a:ext>
            </a:extLst>
          </p:cNvPr>
          <p:cNvSpPr/>
          <p:nvPr/>
        </p:nvSpPr>
        <p:spPr>
          <a:xfrm>
            <a:off x="7701094" y="3429000"/>
            <a:ext cx="3697445" cy="2409651"/>
          </a:xfrm>
          <a:prstGeom prst="wedgeEllipseCallout">
            <a:avLst>
              <a:gd name="adj1" fmla="val -32999"/>
              <a:gd name="adj2" fmla="val 572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Сверяем те оперативные вмешательства, которые были выполнены с  использованием рентген аппаратуры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Разницу пояснить!</a:t>
            </a:r>
          </a:p>
        </p:txBody>
      </p:sp>
    </p:spTree>
    <p:extLst>
      <p:ext uri="{BB962C8B-B14F-4D97-AF65-F5344CB8AC3E}">
        <p14:creationId xmlns:p14="http://schemas.microsoft.com/office/powerpoint/2010/main" val="182519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53753E8-A7EA-4116-8C65-918D61123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580950"/>
              </p:ext>
            </p:extLst>
          </p:nvPr>
        </p:nvGraphicFramePr>
        <p:xfrm>
          <a:off x="1177363" y="1221433"/>
          <a:ext cx="9006872" cy="2521966"/>
        </p:xfrm>
        <a:graphic>
          <a:graphicData uri="http://schemas.openxmlformats.org/drawingml/2006/table">
            <a:tbl>
              <a:tblPr firstRow="1" firstCol="1" bandRow="1"/>
              <a:tblGrid>
                <a:gridCol w="4762439">
                  <a:extLst>
                    <a:ext uri="{9D8B030D-6E8A-4147-A177-3AD203B41FA5}">
                      <a16:colId xmlns:a16="http://schemas.microsoft.com/office/drawing/2014/main" val="2762390856"/>
                    </a:ext>
                  </a:extLst>
                </a:gridCol>
                <a:gridCol w="780177">
                  <a:extLst>
                    <a:ext uri="{9D8B030D-6E8A-4147-A177-3AD203B41FA5}">
                      <a16:colId xmlns:a16="http://schemas.microsoft.com/office/drawing/2014/main" val="91615255"/>
                    </a:ext>
                  </a:extLst>
                </a:gridCol>
                <a:gridCol w="746620">
                  <a:extLst>
                    <a:ext uri="{9D8B030D-6E8A-4147-A177-3AD203B41FA5}">
                      <a16:colId xmlns:a16="http://schemas.microsoft.com/office/drawing/2014/main" val="409794246"/>
                    </a:ext>
                  </a:extLst>
                </a:gridCol>
                <a:gridCol w="1241570">
                  <a:extLst>
                    <a:ext uri="{9D8B030D-6E8A-4147-A177-3AD203B41FA5}">
                      <a16:colId xmlns:a16="http://schemas.microsoft.com/office/drawing/2014/main" val="3721468222"/>
                    </a:ext>
                  </a:extLst>
                </a:gridCol>
                <a:gridCol w="1476066">
                  <a:extLst>
                    <a:ext uri="{9D8B030D-6E8A-4147-A177-3AD203B41FA5}">
                      <a16:colId xmlns:a16="http://schemas.microsoft.com/office/drawing/2014/main" val="2048785591"/>
                    </a:ext>
                  </a:extLst>
                </a:gridCol>
              </a:tblGrid>
              <a:tr h="1244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930629"/>
                  </a:ext>
                </a:extLst>
              </a:tr>
              <a:tr h="31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детям 0–17 лет</a:t>
                      </a:r>
                      <a:b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(включительно)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лицам старше трудоспособного возраста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222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929402"/>
                  </a:ext>
                </a:extLst>
              </a:tr>
              <a:tr h="6091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рентгеновских профилактических исследований</a:t>
                      </a:r>
                      <a:b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органов грудной клетки, всего,  в том числе выполнено: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96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на пленочных флюорографах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522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из них на передвижных пленочных флюорографических установках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989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на цифровых флюорографах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093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из них на передвижных цифровых флюорографических установках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420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рентгенографий на пленке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664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низкодозных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компьютерных томографий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453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рентгеновских профилактических исследований молочных желез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17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 них выполнено:  на пленочных аппаратах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356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на цифровых аппаратах и аппаратах, оснащенных системой</a:t>
                      </a: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компьютерной радиографии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5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на передвижных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маммографических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установках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068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на аппаратах с функцией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томосинтеза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30790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B55432D-DA29-483D-9AA6-EF8191E08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363" y="759768"/>
            <a:ext cx="96027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Рентгенологические профилактические (скрининговые) обследования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(5114)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			                                 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C3110AA-5705-4B13-BE01-BAA968AD5104}"/>
              </a:ext>
            </a:extLst>
          </p:cNvPr>
          <p:cNvSpPr/>
          <p:nvPr/>
        </p:nvSpPr>
        <p:spPr>
          <a:xfrm>
            <a:off x="7554517" y="1847638"/>
            <a:ext cx="3539867" cy="73823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Графа 3 должна быть больше сумы граф 4+5 за счет исследований, выполненных пациентам трудоспособного возраста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397F37-4B65-4003-9211-1833EB42C520}"/>
              </a:ext>
            </a:extLst>
          </p:cNvPr>
          <p:cNvSpPr/>
          <p:nvPr/>
        </p:nvSpPr>
        <p:spPr>
          <a:xfrm>
            <a:off x="7634265" y="2903080"/>
            <a:ext cx="3380369" cy="987473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Стр. 2 = стр. 2.1 + стр. 2.2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Стр. 2 ≥ стр. 2.3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Стр. 2 ≥ стр. 2.4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9D260AA-CA22-4AD6-8B2F-4B3D2D166863}"/>
              </a:ext>
            </a:extLst>
          </p:cNvPr>
          <p:cNvSpPr/>
          <p:nvPr/>
        </p:nvSpPr>
        <p:spPr>
          <a:xfrm>
            <a:off x="3162936" y="1568450"/>
            <a:ext cx="2700970" cy="3542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Стр. 1 = стр. 1.1 + 1.2 + 1.3 + 1.4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2E07A1F-1596-48CE-A39E-5B57641F6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124437"/>
              </p:ext>
            </p:extLst>
          </p:nvPr>
        </p:nvGraphicFramePr>
        <p:xfrm>
          <a:off x="773186" y="4527898"/>
          <a:ext cx="8119144" cy="1587183"/>
        </p:xfrm>
        <a:graphic>
          <a:graphicData uri="http://schemas.openxmlformats.org/drawingml/2006/table">
            <a:tbl>
              <a:tblPr firstRow="1" firstCol="1" bandRow="1"/>
              <a:tblGrid>
                <a:gridCol w="4559300">
                  <a:extLst>
                    <a:ext uri="{9D8B030D-6E8A-4147-A177-3AD203B41FA5}">
                      <a16:colId xmlns:a16="http://schemas.microsoft.com/office/drawing/2014/main" val="1399574104"/>
                    </a:ext>
                  </a:extLst>
                </a:gridCol>
                <a:gridCol w="464307">
                  <a:extLst>
                    <a:ext uri="{9D8B030D-6E8A-4147-A177-3AD203B41FA5}">
                      <a16:colId xmlns:a16="http://schemas.microsoft.com/office/drawing/2014/main" val="577020733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val="43685619"/>
                    </a:ext>
                  </a:extLst>
                </a:gridCol>
                <a:gridCol w="973123">
                  <a:extLst>
                    <a:ext uri="{9D8B030D-6E8A-4147-A177-3AD203B41FA5}">
                      <a16:colId xmlns:a16="http://schemas.microsoft.com/office/drawing/2014/main" val="56076633"/>
                    </a:ext>
                  </a:extLst>
                </a:gridCol>
                <a:gridCol w="486561">
                  <a:extLst>
                    <a:ext uri="{9D8B030D-6E8A-4147-A177-3AD203B41FA5}">
                      <a16:colId xmlns:a16="http://schemas.microsoft.com/office/drawing/2014/main" val="2223629746"/>
                    </a:ext>
                  </a:extLst>
                </a:gridCol>
                <a:gridCol w="1015068">
                  <a:extLst>
                    <a:ext uri="{9D8B030D-6E8A-4147-A177-3AD203B41FA5}">
                      <a16:colId xmlns:a16="http://schemas.microsoft.com/office/drawing/2014/main" val="130271751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Профилактические осмотры на туберкулез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en-US" sz="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сельских жителей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Выявлен туберкулез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2608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br>
                        <a:rPr lang="ru-RU" sz="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 сельских жителей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690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025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(стр. 1) обследовано: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флюорографически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94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бактериоскопически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977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числа осмотренных детей (стр. 1.1+1.2+1.3) проведены: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258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иммунодиагностика с применением аллергена бактерий с 2 туберкулиновыми единицами очищенного туберкулина в стандартном разведении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90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иммунодиагностика с применением аллергена туберкулезного рекомбинантного в стандартном разведении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763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рентгенологическое (флюорографическое) исследование органов грудной клетки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59050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1612D40-93C7-4C8E-9034-7D4BB1B4E243}"/>
              </a:ext>
            </a:extLst>
          </p:cNvPr>
          <p:cNvSpPr/>
          <p:nvPr/>
        </p:nvSpPr>
        <p:spPr>
          <a:xfrm>
            <a:off x="773187" y="4267517"/>
            <a:ext cx="8119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(2513)                                                    </a:t>
            </a:r>
            <a:r>
              <a:rPr lang="en-US" altLang="ru-RU" sz="1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</a:t>
            </a:r>
            <a:r>
              <a:rPr lang="ru-RU" altLang="ru-RU" sz="1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</a:t>
            </a:r>
            <a:r>
              <a:rPr lang="en-US" altLang="ru-RU" sz="1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</a:t>
            </a:r>
            <a:r>
              <a:rPr lang="ru-RU" altLang="ru-RU" sz="1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</a:t>
            </a:r>
            <a:r>
              <a:rPr lang="en-US" altLang="ru-RU" sz="1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ru-RU" altLang="ru-RU" sz="1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Коды по ОКЕИ: человек </a:t>
            </a:r>
            <a:r>
              <a:rPr lang="ru-RU" altLang="ru-RU" sz="1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altLang="ru-RU" sz="1000" dirty="0">
                <a:solidFill>
                  <a:prstClr val="black"/>
                </a:solidFill>
                <a:ea typeface="Times New Roman" panose="02020603050405020304" pitchFamily="18" charset="0"/>
              </a:rPr>
              <a:t> 792</a:t>
            </a:r>
            <a:endParaRPr lang="ru-RU" altLang="ru-RU" sz="1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FEB7E1CE-6D99-4B2B-83BF-53810AAD56FE}"/>
              </a:ext>
            </a:extLst>
          </p:cNvPr>
          <p:cNvSpPr/>
          <p:nvPr/>
        </p:nvSpPr>
        <p:spPr>
          <a:xfrm>
            <a:off x="8951053" y="4060609"/>
            <a:ext cx="2592198" cy="2147244"/>
          </a:xfrm>
          <a:prstGeom prst="wedgeEllipseCallout">
            <a:avLst>
              <a:gd name="adj1" fmla="val -156491"/>
              <a:gd name="adj2" fmla="val 4357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Необходимо сверять данные 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в </a:t>
            </a:r>
          </a:p>
          <a:p>
            <a:pPr lvl="0"/>
            <a:r>
              <a:rPr lang="ru-RU" sz="1050" b="1" dirty="0">
                <a:solidFill>
                  <a:prstClr val="black"/>
                </a:solidFill>
              </a:rPr>
              <a:t>таб. 5114 графа 4 строка 1.3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и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 таб. 2513 графа 3 строка 6</a:t>
            </a:r>
          </a:p>
        </p:txBody>
      </p:sp>
    </p:spTree>
    <p:extLst>
      <p:ext uri="{BB962C8B-B14F-4D97-AF65-F5344CB8AC3E}">
        <p14:creationId xmlns:p14="http://schemas.microsoft.com/office/powerpoint/2010/main" val="3812390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5631</TotalTime>
  <Words>5424</Words>
  <Application>Microsoft Office PowerPoint</Application>
  <PresentationFormat>Широкоэкранный</PresentationFormat>
  <Paragraphs>2277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Cyr</vt:lpstr>
      <vt:lpstr>Calibri</vt:lpstr>
      <vt:lpstr>Garamond</vt:lpstr>
      <vt:lpstr>Symbol</vt:lpstr>
      <vt:lpstr>Tahoma</vt:lpstr>
      <vt:lpstr>Times New Roman</vt:lpstr>
      <vt:lpstr>Натуральные материалы</vt:lpstr>
      <vt:lpstr>Форма № 30 «Сведения о медицинской организации»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№ 30 «Сведения о медицинской организации»</dc:title>
  <dc:creator>Пользователь</dc:creator>
  <cp:lastModifiedBy>Пользователь</cp:lastModifiedBy>
  <cp:revision>54</cp:revision>
  <dcterms:created xsi:type="dcterms:W3CDTF">2023-09-21T09:47:30Z</dcterms:created>
  <dcterms:modified xsi:type="dcterms:W3CDTF">2025-01-13T06:45:08Z</dcterms:modified>
</cp:coreProperties>
</file>